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Fira Sans Extra Condensed Medium"/>
      <p:regular r:id="rId43"/>
      <p:bold r:id="rId44"/>
      <p:italic r:id="rId45"/>
      <p:boldItalic r:id="rId46"/>
    </p:embeddedFont>
    <p:embeddedFont>
      <p:font typeface="Roboto Condensed"/>
      <p:regular r:id="rId47"/>
      <p:bold r:id="rId48"/>
      <p:italic r:id="rId49"/>
      <p:boldItalic r:id="rId50"/>
    </p:embeddedFont>
    <p:embeddedFont>
      <p:font typeface="Squada One"/>
      <p:regular r:id="rId51"/>
    </p:embeddedFont>
    <p:embeddedFont>
      <p:font typeface="Roboto Condensed Light"/>
      <p:regular r:id="rId52"/>
      <p:bold r:id="rId53"/>
      <p:italic r:id="rId54"/>
      <p:boldItalic r:id="rId55"/>
    </p:embeddedFont>
    <p:embeddedFont>
      <p:font typeface="Exo 2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EED7E5D-9306-4213-99F9-215A75CF52E4}">
  <a:tblStyle styleId="{4EED7E5D-9306-4213-99F9-215A75CF52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FiraSansExtraCondensedMedium-bold.fntdata"/><Relationship Id="rId43" Type="http://schemas.openxmlformats.org/officeDocument/2006/relationships/font" Target="fonts/FiraSansExtraCondensedMedium-regular.fntdata"/><Relationship Id="rId46" Type="http://schemas.openxmlformats.org/officeDocument/2006/relationships/font" Target="fonts/FiraSansExtraCondensedMedium-boldItalic.fntdata"/><Relationship Id="rId45" Type="http://schemas.openxmlformats.org/officeDocument/2006/relationships/font" Target="fonts/FiraSansExtraCondensed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Condensed-bold.fntdata"/><Relationship Id="rId47" Type="http://schemas.openxmlformats.org/officeDocument/2006/relationships/font" Target="fonts/RobotoCondensed-regular.fntdata"/><Relationship Id="rId49" Type="http://schemas.openxmlformats.org/officeDocument/2006/relationships/font" Target="fonts/RobotoCondense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quadaOne-regular.fntdata"/><Relationship Id="rId50" Type="http://schemas.openxmlformats.org/officeDocument/2006/relationships/font" Target="fonts/RobotoCondensed-boldItalic.fntdata"/><Relationship Id="rId53" Type="http://schemas.openxmlformats.org/officeDocument/2006/relationships/font" Target="fonts/RobotoCondensedLight-bold.fntdata"/><Relationship Id="rId52" Type="http://schemas.openxmlformats.org/officeDocument/2006/relationships/font" Target="fonts/RobotoCondensedLight-regular.fntdata"/><Relationship Id="rId11" Type="http://schemas.openxmlformats.org/officeDocument/2006/relationships/slide" Target="slides/slide6.xml"/><Relationship Id="rId55" Type="http://schemas.openxmlformats.org/officeDocument/2006/relationships/font" Target="fonts/RobotoCondensed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CondensedLight-italic.fntdata"/><Relationship Id="rId13" Type="http://schemas.openxmlformats.org/officeDocument/2006/relationships/slide" Target="slides/slide8.xml"/><Relationship Id="rId57" Type="http://schemas.openxmlformats.org/officeDocument/2006/relationships/font" Target="fonts/Exo2-bold.fntdata"/><Relationship Id="rId12" Type="http://schemas.openxmlformats.org/officeDocument/2006/relationships/slide" Target="slides/slide7.xml"/><Relationship Id="rId56" Type="http://schemas.openxmlformats.org/officeDocument/2006/relationships/font" Target="fonts/Exo2-regular.fntdata"/><Relationship Id="rId15" Type="http://schemas.openxmlformats.org/officeDocument/2006/relationships/slide" Target="slides/slide10.xml"/><Relationship Id="rId59" Type="http://schemas.openxmlformats.org/officeDocument/2006/relationships/font" Target="fonts/Exo2-boldItalic.fntdata"/><Relationship Id="rId14" Type="http://schemas.openxmlformats.org/officeDocument/2006/relationships/slide" Target="slides/slide9.xml"/><Relationship Id="rId58" Type="http://schemas.openxmlformats.org/officeDocument/2006/relationships/font" Target="fonts/Exo2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56a57d76e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56a57d76e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Confiabilidad: Tolerancia a fallos.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Eficiencia: Velocidad de ejecución y almacenamiento.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Integridad: Seguridad del sistema en general, tanto en aplicación como en almacenamiento y acceso a los datos.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Mantenibilidad: Esfuerzos necesarios para localizar y reparar defectos del sistema.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Interoperabilidad: Capacidad que ࢢene el sistema de comunicarse con otros.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56a57d76e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56a57d76e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56a57d76e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56a57d76e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56a57d76e_1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56a57d76e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53c8a8b2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53c8a8b2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56a57d76e_1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56a57d76e_1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56a57d76e_1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56a57d76e_1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56a57d76e_1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56a57d76e_1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56a57d76e_1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56a57d76e_1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56a57d76e_1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56a57d76e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53c8a8b2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53c8a8b2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56a57d76e_1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56a57d76e_1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56a57d76e_1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56a57d76e_1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574cec28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574cec28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574cec28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574cec28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53c8a8b2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53c8a8b2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574cec28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574cec28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574cec28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574cec28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574cec286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574cec286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6574cec286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6574cec286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6574cec286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6574cec286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53c8a8b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53c8a8b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653c8a8b2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653c8a8b2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74cec286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74cec286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574cec286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574cec286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Confiabilidad: Tolerancia a fallos.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Eficiencia: Velocidad de ejecución y almacenamiento.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Integridad: Seguridad del sistema en general, tanto en aplicación como en almacenamiento y acceso a los datos.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Mantenibilidad: Esfuerzos necesarios para localizar y reparar defectos del sistema.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Interoperabilidad: Capacidad que ࢢene el sistema de comunicarse con otros.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6574cec286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6574cec286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Confiabilidad: Tolerancia a fallos.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Eficiencia: Velocidad de ejecución y almacenamiento.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Integridad: Seguridad del sistema en general, tanto en aplicación como en almacenamiento y acceso a los datos.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Mantenibilidad: Esfuerzos necesarios para localizar y reparar defectos del sistema.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Interoperabilidad: Capacidad que ࢢene el sistema de comunicarse con otros.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653c8a8b2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653c8a8b2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6574cec286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6574cec286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6574cec28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6574cec28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6574cec286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6574cec286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53c8a8b2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53c8a8b2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2017 me veo involucrado en un grupo que buscaba usos para blockchain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6a57d76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56a57d76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Desafíos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Poner en valor el reciclaje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56a57d76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56a57d76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56a57d76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56a57d76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53c8a8b2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53c8a8b2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56a57d76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56a57d76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AF1B"/>
              </a:buClr>
              <a:buSzPts val="2800"/>
              <a:buFont typeface="Exo 2"/>
              <a:buNone/>
              <a:defRPr b="1" sz="2800">
                <a:solidFill>
                  <a:srgbClr val="7FAF1B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670681" y="36557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EXAMEN DE TÍTULO | ING. CIVIL INFORMÁTICO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Ignacio Norambuena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guía: Hernán Astudillo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correferente: Cristián Orellana</a:t>
            </a:r>
            <a:endParaRPr/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BLOCKCHAIN APLICADO A TRAZABILIDAD EN RECICLAJE DE RESIDUOS ORGÁNICOS EN EDIFICIOS</a:t>
            </a:r>
            <a:endParaRPr sz="3600"/>
          </a:p>
        </p:txBody>
      </p:sp>
      <p:cxnSp>
        <p:nvCxnSpPr>
          <p:cNvPr id="134" name="Google Shape;134;p26"/>
          <p:cNvCxnSpPr/>
          <p:nvPr/>
        </p:nvCxnSpPr>
        <p:spPr>
          <a:xfrm>
            <a:off x="7057500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del sistema</a:t>
            </a:r>
            <a:endParaRPr/>
          </a:p>
        </p:txBody>
      </p:sp>
      <p:sp>
        <p:nvSpPr>
          <p:cNvPr id="236" name="Google Shape;236;p35"/>
          <p:cNvSpPr txBox="1"/>
          <p:nvPr>
            <p:ph idx="2" type="ctrTitle"/>
          </p:nvPr>
        </p:nvSpPr>
        <p:spPr>
          <a:xfrm>
            <a:off x="261375" y="1066175"/>
            <a:ext cx="51753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 factores de calidad de software</a:t>
            </a:r>
            <a:endParaRPr/>
          </a:p>
        </p:txBody>
      </p:sp>
      <p:sp>
        <p:nvSpPr>
          <p:cNvPr id="237" name="Google Shape;237;p35"/>
          <p:cNvSpPr/>
          <p:nvPr/>
        </p:nvSpPr>
        <p:spPr>
          <a:xfrm>
            <a:off x="261375" y="1555850"/>
            <a:ext cx="5690400" cy="3384000"/>
          </a:xfrm>
          <a:prstGeom prst="snip2DiagRect">
            <a:avLst>
              <a:gd fmla="val 1825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8" name="Google Shape;238;p35"/>
          <p:cNvGraphicFramePr/>
          <p:nvPr/>
        </p:nvGraphicFramePr>
        <p:xfrm>
          <a:off x="579488" y="1555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{4EED7E5D-9306-4213-99F9-215A75CF52E4}</a:tableStyleId>
              </a:tblPr>
              <a:tblGrid>
                <a:gridCol w="1676675"/>
                <a:gridCol w="2901950"/>
                <a:gridCol w="392425"/>
              </a:tblGrid>
              <a:tr h="44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CONFIABILIDAD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Tiene un nodo central donde se pueden generar fallas en todos los nodos.</a:t>
                      </a:r>
                      <a:endParaRPr sz="10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Los nodos pueden fallar de forma separada impidiendo el registro en un edificio específico.</a:t>
                      </a:r>
                      <a:endParaRPr sz="10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EFICIENCIA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La arquitectura escogida es un estándar de la industria.</a:t>
                      </a:r>
                      <a:endParaRPr sz="10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Permite escalamiento vertical.</a:t>
                      </a:r>
                      <a:endParaRPr sz="10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INTEGRIDAD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Los datos pueden ser modificados de forma unilateral por la empresa.</a:t>
                      </a:r>
                      <a:endParaRPr sz="10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MANTENIBILIDAD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La arquitectura propuesta es un estándar y las tecnologías utilizadas tienen una amplia comunidad que las soporta.</a:t>
                      </a:r>
                      <a:endParaRPr sz="10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INTEROPERABILIDAD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E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l sistema implementa una API.</a:t>
                      </a:r>
                      <a:endParaRPr sz="10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9" name="Google Shape;239;p35"/>
          <p:cNvSpPr/>
          <p:nvPr/>
        </p:nvSpPr>
        <p:spPr>
          <a:xfrm>
            <a:off x="5158125" y="1888000"/>
            <a:ext cx="149700" cy="1497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5"/>
          <p:cNvSpPr/>
          <p:nvPr/>
        </p:nvSpPr>
        <p:spPr>
          <a:xfrm>
            <a:off x="5158125" y="2626652"/>
            <a:ext cx="149700" cy="149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5"/>
          <p:cNvSpPr/>
          <p:nvPr/>
        </p:nvSpPr>
        <p:spPr>
          <a:xfrm>
            <a:off x="5158125" y="3294067"/>
            <a:ext cx="149700" cy="1497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5"/>
          <p:cNvSpPr/>
          <p:nvPr/>
        </p:nvSpPr>
        <p:spPr>
          <a:xfrm>
            <a:off x="5158125" y="3928294"/>
            <a:ext cx="149700" cy="149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5"/>
          <p:cNvSpPr/>
          <p:nvPr/>
        </p:nvSpPr>
        <p:spPr>
          <a:xfrm>
            <a:off x="5158125" y="4589908"/>
            <a:ext cx="149700" cy="1497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" name="Google Shape;244;p35"/>
          <p:cNvCxnSpPr/>
          <p:nvPr/>
        </p:nvCxnSpPr>
        <p:spPr>
          <a:xfrm>
            <a:off x="261375" y="2348300"/>
            <a:ext cx="570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5"/>
          <p:cNvCxnSpPr/>
          <p:nvPr/>
        </p:nvCxnSpPr>
        <p:spPr>
          <a:xfrm>
            <a:off x="252375" y="3054700"/>
            <a:ext cx="570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5"/>
          <p:cNvCxnSpPr/>
          <p:nvPr/>
        </p:nvCxnSpPr>
        <p:spPr>
          <a:xfrm>
            <a:off x="261375" y="3683125"/>
            <a:ext cx="570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5"/>
          <p:cNvCxnSpPr/>
          <p:nvPr/>
        </p:nvCxnSpPr>
        <p:spPr>
          <a:xfrm>
            <a:off x="261375" y="4323175"/>
            <a:ext cx="570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100" y="1863999"/>
            <a:ext cx="2897500" cy="193765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9" name="Google Shape;249;p35"/>
          <p:cNvPicPr preferRelativeResize="0"/>
          <p:nvPr/>
        </p:nvPicPr>
        <p:blipFill rotWithShape="1">
          <a:blip r:embed="rId4">
            <a:alphaModFix/>
          </a:blip>
          <a:srcRect b="28834" l="0" r="0" t="15045"/>
          <a:stretch/>
        </p:blipFill>
        <p:spPr>
          <a:xfrm>
            <a:off x="7619050" y="3411075"/>
            <a:ext cx="1257950" cy="1184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0" name="Google Shape;250;p35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Motivación y contexto |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Problema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Alternativas | Propuesta | Implementación | Validación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del sistema</a:t>
            </a:r>
            <a:endParaRPr/>
          </a:p>
        </p:txBody>
      </p:sp>
      <p:sp>
        <p:nvSpPr>
          <p:cNvPr id="256" name="Google Shape;256;p36"/>
          <p:cNvSpPr txBox="1"/>
          <p:nvPr>
            <p:ph idx="2" type="ctrTitle"/>
          </p:nvPr>
        </p:nvSpPr>
        <p:spPr>
          <a:xfrm>
            <a:off x="261374" y="1128350"/>
            <a:ext cx="48822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Influencia en objetivos base</a:t>
            </a:r>
            <a:endParaRPr/>
          </a:p>
        </p:txBody>
      </p:sp>
      <p:sp>
        <p:nvSpPr>
          <p:cNvPr id="257" name="Google Shape;257;p36"/>
          <p:cNvSpPr/>
          <p:nvPr/>
        </p:nvSpPr>
        <p:spPr>
          <a:xfrm>
            <a:off x="335550" y="1703325"/>
            <a:ext cx="4808100" cy="3191400"/>
          </a:xfrm>
          <a:prstGeom prst="snip2DiagRect">
            <a:avLst>
              <a:gd fmla="val 1825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8" name="Google Shape;258;p36"/>
          <p:cNvGraphicFramePr/>
          <p:nvPr/>
        </p:nvGraphicFramePr>
        <p:xfrm>
          <a:off x="688763" y="1703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{4EED7E5D-9306-4213-99F9-215A75CF52E4}</a:tableStyleId>
              </a:tblPr>
              <a:tblGrid>
                <a:gridCol w="1561100"/>
                <a:gridCol w="2575775"/>
              </a:tblGrid>
              <a:tr h="101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AUDITABLE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INTEGRIDAD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INTEROPERABILIDAD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GENERAR CONFIANZA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INTEGRIDAD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DISPONIBLE 24/7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MANTENIBILIDAD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CONFIABILIDAD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EFICIENCIA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9" name="Google Shape;259;p36"/>
          <p:cNvSpPr/>
          <p:nvPr/>
        </p:nvSpPr>
        <p:spPr>
          <a:xfrm>
            <a:off x="4139100" y="1923825"/>
            <a:ext cx="154800" cy="154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6"/>
          <p:cNvSpPr/>
          <p:nvPr/>
        </p:nvSpPr>
        <p:spPr>
          <a:xfrm>
            <a:off x="4139100" y="2331400"/>
            <a:ext cx="154800" cy="154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6"/>
          <p:cNvSpPr/>
          <p:nvPr/>
        </p:nvSpPr>
        <p:spPr>
          <a:xfrm>
            <a:off x="4139100" y="4198000"/>
            <a:ext cx="154800" cy="154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6"/>
          <p:cNvSpPr/>
          <p:nvPr/>
        </p:nvSpPr>
        <p:spPr>
          <a:xfrm>
            <a:off x="4139100" y="4539700"/>
            <a:ext cx="154800" cy="154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6"/>
          <p:cNvSpPr/>
          <p:nvPr/>
        </p:nvSpPr>
        <p:spPr>
          <a:xfrm>
            <a:off x="4139100" y="3839013"/>
            <a:ext cx="154800" cy="1548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4139100" y="3140275"/>
            <a:ext cx="154800" cy="154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775" y="2317100"/>
            <a:ext cx="2726122" cy="182305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6" name="Google Shape;266;p36"/>
          <p:cNvPicPr preferRelativeResize="0"/>
          <p:nvPr/>
        </p:nvPicPr>
        <p:blipFill rotWithShape="1">
          <a:blip r:embed="rId4">
            <a:alphaModFix/>
          </a:blip>
          <a:srcRect b="28834" l="0" r="0" t="15045"/>
          <a:stretch/>
        </p:blipFill>
        <p:spPr>
          <a:xfrm>
            <a:off x="7532229" y="3772676"/>
            <a:ext cx="1183546" cy="1113974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7" name="Google Shape;267;p36"/>
          <p:cNvSpPr txBox="1"/>
          <p:nvPr/>
        </p:nvSpPr>
        <p:spPr>
          <a:xfrm>
            <a:off x="5604875" y="1631675"/>
            <a:ext cx="3073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¿Se puede mejorar?</a:t>
            </a:r>
            <a:endParaRPr/>
          </a:p>
        </p:txBody>
      </p:sp>
      <p:cxnSp>
        <p:nvCxnSpPr>
          <p:cNvPr id="268" name="Google Shape;268;p36"/>
          <p:cNvCxnSpPr/>
          <p:nvPr/>
        </p:nvCxnSpPr>
        <p:spPr>
          <a:xfrm>
            <a:off x="335550" y="2716925"/>
            <a:ext cx="481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6"/>
          <p:cNvCxnSpPr/>
          <p:nvPr/>
        </p:nvCxnSpPr>
        <p:spPr>
          <a:xfrm>
            <a:off x="335550" y="3679250"/>
            <a:ext cx="481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6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Motivación y contexto |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Problema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Alternativas | Propuesta | Implementación | Validación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 como alternativa</a:t>
            </a:r>
            <a:endParaRPr/>
          </a:p>
        </p:txBody>
      </p:sp>
      <p:sp>
        <p:nvSpPr>
          <p:cNvPr id="276" name="Google Shape;276;p37"/>
          <p:cNvSpPr/>
          <p:nvPr/>
        </p:nvSpPr>
        <p:spPr>
          <a:xfrm flipH="1" rot="-5400000">
            <a:off x="1568218" y="855213"/>
            <a:ext cx="554100" cy="21480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7" name="Google Shape;277;p37"/>
          <p:cNvCxnSpPr/>
          <p:nvPr/>
        </p:nvCxnSpPr>
        <p:spPr>
          <a:xfrm rot="10800000">
            <a:off x="6" y="1956134"/>
            <a:ext cx="199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37"/>
          <p:cNvSpPr txBox="1"/>
          <p:nvPr>
            <p:ph idx="2" type="ctrTitle"/>
          </p:nvPr>
        </p:nvSpPr>
        <p:spPr>
          <a:xfrm>
            <a:off x="989073" y="1781473"/>
            <a:ext cx="1712400" cy="3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INMUTABLE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79" name="Google Shape;279;p37"/>
          <p:cNvSpPr/>
          <p:nvPr/>
        </p:nvSpPr>
        <p:spPr>
          <a:xfrm flipH="1" rot="-5400000">
            <a:off x="1561018" y="2153087"/>
            <a:ext cx="568500" cy="21480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0" name="Google Shape;280;p37"/>
          <p:cNvCxnSpPr/>
          <p:nvPr/>
        </p:nvCxnSpPr>
        <p:spPr>
          <a:xfrm rot="10800000">
            <a:off x="6" y="3246809"/>
            <a:ext cx="199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37"/>
          <p:cNvSpPr txBox="1"/>
          <p:nvPr>
            <p:ph idx="2" type="ctrTitle"/>
          </p:nvPr>
        </p:nvSpPr>
        <p:spPr>
          <a:xfrm>
            <a:off x="989073" y="3072148"/>
            <a:ext cx="1712400" cy="3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DISTRIBUIDO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82" name="Google Shape;282;p37"/>
          <p:cNvSpPr/>
          <p:nvPr/>
        </p:nvSpPr>
        <p:spPr>
          <a:xfrm>
            <a:off x="4926850" y="970700"/>
            <a:ext cx="1301400" cy="1301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7"/>
          <p:cNvSpPr txBox="1"/>
          <p:nvPr>
            <p:ph idx="2" type="ctrTitle"/>
          </p:nvPr>
        </p:nvSpPr>
        <p:spPr>
          <a:xfrm>
            <a:off x="5258500" y="1753425"/>
            <a:ext cx="638100" cy="3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Juegos </a:t>
            </a:r>
            <a:endParaRPr sz="1000"/>
          </a:p>
        </p:txBody>
      </p:sp>
      <p:pic>
        <p:nvPicPr>
          <p:cNvPr id="284" name="Google Shape;284;p37"/>
          <p:cNvPicPr preferRelativeResize="0"/>
          <p:nvPr/>
        </p:nvPicPr>
        <p:blipFill rotWithShape="1">
          <a:blip r:embed="rId3">
            <a:alphaModFix/>
          </a:blip>
          <a:srcRect b="38381" l="12308" r="8483" t="30914"/>
          <a:stretch/>
        </p:blipFill>
        <p:spPr>
          <a:xfrm>
            <a:off x="5029750" y="1360975"/>
            <a:ext cx="1095599" cy="34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37"/>
          <p:cNvCxnSpPr/>
          <p:nvPr/>
        </p:nvCxnSpPr>
        <p:spPr>
          <a:xfrm rot="10800000">
            <a:off x="7028102" y="2595221"/>
            <a:ext cx="2115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7"/>
          <p:cNvSpPr/>
          <p:nvPr/>
        </p:nvSpPr>
        <p:spPr>
          <a:xfrm rot="5400000">
            <a:off x="6915522" y="1496850"/>
            <a:ext cx="561000" cy="21498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7"/>
          <p:cNvSpPr txBox="1"/>
          <p:nvPr>
            <p:ph idx="3" type="ctrTitle"/>
          </p:nvPr>
        </p:nvSpPr>
        <p:spPr>
          <a:xfrm>
            <a:off x="6394515" y="2420560"/>
            <a:ext cx="1602900" cy="3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TRANSPARENTE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88" name="Google Shape;288;p37"/>
          <p:cNvSpPr/>
          <p:nvPr/>
        </p:nvSpPr>
        <p:spPr>
          <a:xfrm>
            <a:off x="4926850" y="2805375"/>
            <a:ext cx="1602900" cy="1602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904" y="3027614"/>
            <a:ext cx="800790" cy="80079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7"/>
          <p:cNvSpPr txBox="1"/>
          <p:nvPr>
            <p:ph idx="2" type="ctrTitle"/>
          </p:nvPr>
        </p:nvSpPr>
        <p:spPr>
          <a:xfrm>
            <a:off x="4982952" y="3789125"/>
            <a:ext cx="1490700" cy="3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Criptomonedas</a:t>
            </a:r>
            <a:r>
              <a:rPr lang="en"/>
              <a:t> </a:t>
            </a: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3134215" y="1538388"/>
            <a:ext cx="2362800" cy="2362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1981" y="1812011"/>
            <a:ext cx="1755413" cy="141565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>
            <p:ph idx="5" type="ctrTitle"/>
          </p:nvPr>
        </p:nvSpPr>
        <p:spPr>
          <a:xfrm>
            <a:off x="3568513" y="2769750"/>
            <a:ext cx="1602900" cy="4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Gobierno</a:t>
            </a:r>
            <a:endParaRPr/>
          </a:p>
        </p:txBody>
      </p:sp>
      <p:sp>
        <p:nvSpPr>
          <p:cNvPr id="294" name="Google Shape;294;p37"/>
          <p:cNvSpPr/>
          <p:nvPr/>
        </p:nvSpPr>
        <p:spPr>
          <a:xfrm>
            <a:off x="2919275" y="3316600"/>
            <a:ext cx="1415700" cy="1415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2613" y="3611861"/>
            <a:ext cx="1048975" cy="49312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>
            <p:ph idx="2" type="ctrTitle"/>
          </p:nvPr>
        </p:nvSpPr>
        <p:spPr>
          <a:xfrm>
            <a:off x="3055988" y="4202351"/>
            <a:ext cx="1095600" cy="3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Trazabilidad </a:t>
            </a:r>
            <a:endParaRPr sz="1000"/>
          </a:p>
        </p:txBody>
      </p:sp>
      <p:sp>
        <p:nvSpPr>
          <p:cNvPr id="297" name="Google Shape;297;p37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Motivación y contexto |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Problema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Alternativas | Propuesta | Implementación | Validación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303" name="Google Shape;303;p38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Motivación y contexto |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Problema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Alternativas | Propuesta | Implementación | Validación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04" name="Google Shape;304;p38"/>
          <p:cNvSpPr/>
          <p:nvPr/>
        </p:nvSpPr>
        <p:spPr>
          <a:xfrm>
            <a:off x="2167950" y="1436825"/>
            <a:ext cx="4808100" cy="3191400"/>
          </a:xfrm>
          <a:prstGeom prst="snip2DiagRect">
            <a:avLst>
              <a:gd fmla="val 1825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5" name="Google Shape;305;p38"/>
          <p:cNvGraphicFramePr/>
          <p:nvPr/>
        </p:nvGraphicFramePr>
        <p:xfrm>
          <a:off x="2521163" y="143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{4EED7E5D-9306-4213-99F9-215A75CF52E4}</a:tableStyleId>
              </a:tblPr>
              <a:tblGrid>
                <a:gridCol w="1561100"/>
                <a:gridCol w="2575775"/>
              </a:tblGrid>
              <a:tr h="1490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PRINCIPAL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Dilucidar si blockchain es una mejor alternativa para registrar el proceso de reciclaje de residuos orgánicos en edificios propuesto por Conciencity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6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SECUNDARIOS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Proponer una arquitectura basada en blockchain que cumpla con los requerimientos de la solución dada por Conciencity.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Conocer los alcances, limitaciones y usos de esta tecnología.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06" name="Google Shape;306;p38"/>
          <p:cNvCxnSpPr/>
          <p:nvPr/>
        </p:nvCxnSpPr>
        <p:spPr>
          <a:xfrm>
            <a:off x="2169000" y="2814475"/>
            <a:ext cx="4813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ALTERNATIVAS</a:t>
            </a:r>
            <a:endParaRPr/>
          </a:p>
        </p:txBody>
      </p:sp>
      <p:sp>
        <p:nvSpPr>
          <p:cNvPr id="312" name="Google Shape;312;p39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3" name="Google Shape;313;p3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39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Blockchain es un paradigma !Hay muchas, todas para cosas distintas!</a:t>
            </a:r>
            <a:endParaRPr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blockchain?</a:t>
            </a:r>
            <a:endParaRPr/>
          </a:p>
        </p:txBody>
      </p:sp>
      <p:sp>
        <p:nvSpPr>
          <p:cNvPr id="320" name="Google Shape;320;p40"/>
          <p:cNvSpPr txBox="1"/>
          <p:nvPr>
            <p:ph idx="2" type="ctrTitle"/>
          </p:nvPr>
        </p:nvSpPr>
        <p:spPr>
          <a:xfrm>
            <a:off x="261374" y="1128350"/>
            <a:ext cx="48822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Componentes básicos</a:t>
            </a:r>
            <a:endParaRPr/>
          </a:p>
        </p:txBody>
      </p:sp>
      <p:pic>
        <p:nvPicPr>
          <p:cNvPr id="321" name="Google Shape;3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863" y="2673917"/>
            <a:ext cx="2648525" cy="14181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2" name="Google Shape;322;p40"/>
          <p:cNvPicPr preferRelativeResize="0"/>
          <p:nvPr/>
        </p:nvPicPr>
        <p:blipFill rotWithShape="1">
          <a:blip r:embed="rId4">
            <a:alphaModFix/>
          </a:blip>
          <a:srcRect b="3734" l="8671" r="8663" t="6280"/>
          <a:stretch/>
        </p:blipFill>
        <p:spPr>
          <a:xfrm>
            <a:off x="137363" y="2678465"/>
            <a:ext cx="2648524" cy="140907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3" name="Google Shape;32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4409" y="2678462"/>
            <a:ext cx="3242233" cy="140907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4" name="Google Shape;324;p40"/>
          <p:cNvSpPr txBox="1"/>
          <p:nvPr/>
        </p:nvSpPr>
        <p:spPr>
          <a:xfrm>
            <a:off x="729613" y="2202725"/>
            <a:ext cx="1464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FAF1B"/>
                </a:solidFill>
                <a:latin typeface="Exo 2"/>
                <a:ea typeface="Exo 2"/>
                <a:cs typeface="Exo 2"/>
                <a:sym typeface="Exo 2"/>
              </a:rPr>
              <a:t>LEDGER</a:t>
            </a:r>
            <a:endParaRPr sz="1200">
              <a:solidFill>
                <a:srgbClr val="7FAF1B"/>
              </a:solidFill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2785850" y="2202725"/>
            <a:ext cx="2978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FAF1B"/>
                </a:solidFill>
                <a:latin typeface="Exo 2"/>
                <a:ea typeface="Exo 2"/>
                <a:cs typeface="Exo 2"/>
                <a:sym typeface="Exo 2"/>
              </a:rPr>
              <a:t>SMART CONTRACTS</a:t>
            </a:r>
            <a:endParaRPr sz="1200">
              <a:solidFill>
                <a:srgbClr val="7FAF1B"/>
              </a:solidFill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6254075" y="2202725"/>
            <a:ext cx="2262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FAF1B"/>
                </a:solidFill>
                <a:latin typeface="Exo 2"/>
                <a:ea typeface="Exo 2"/>
                <a:cs typeface="Exo 2"/>
                <a:sym typeface="Exo 2"/>
              </a:rPr>
              <a:t>ALGORITMO DE CONSENSO</a:t>
            </a:r>
            <a:endParaRPr sz="1200">
              <a:solidFill>
                <a:srgbClr val="7FAF1B"/>
              </a:solidFill>
            </a:endParaRPr>
          </a:p>
        </p:txBody>
      </p:sp>
      <p:sp>
        <p:nvSpPr>
          <p:cNvPr id="327" name="Google Shape;327;p40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Motivación y contexto | Problema |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Alternativas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Propuesta | Implementación | Validación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blockchain?</a:t>
            </a:r>
            <a:endParaRPr/>
          </a:p>
        </p:txBody>
      </p:sp>
      <p:sp>
        <p:nvSpPr>
          <p:cNvPr id="333" name="Google Shape;333;p41"/>
          <p:cNvSpPr txBox="1"/>
          <p:nvPr>
            <p:ph idx="2" type="ctrTitle"/>
          </p:nvPr>
        </p:nvSpPr>
        <p:spPr>
          <a:xfrm>
            <a:off x="261374" y="1128350"/>
            <a:ext cx="48822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blockchain</a:t>
            </a:r>
            <a:endParaRPr/>
          </a:p>
        </p:txBody>
      </p:sp>
      <p:pic>
        <p:nvPicPr>
          <p:cNvPr id="334" name="Google Shape;3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825" y="1706525"/>
            <a:ext cx="5568351" cy="2981501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5" name="Google Shape;335;p41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Motivación y contexto | Problema |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Alternativas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Propuesta | Implementación | Validación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ctrTitle"/>
          </p:nvPr>
        </p:nvSpPr>
        <p:spPr>
          <a:xfrm>
            <a:off x="1964850" y="352850"/>
            <a:ext cx="5214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blockchain</a:t>
            </a:r>
            <a:endParaRPr/>
          </a:p>
        </p:txBody>
      </p:sp>
      <p:sp>
        <p:nvSpPr>
          <p:cNvPr id="341" name="Google Shape;341;p42"/>
          <p:cNvSpPr txBox="1"/>
          <p:nvPr>
            <p:ph idx="2" type="ctrTitle"/>
          </p:nvPr>
        </p:nvSpPr>
        <p:spPr>
          <a:xfrm>
            <a:off x="261374" y="1128350"/>
            <a:ext cx="24570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público</a:t>
            </a:r>
            <a:endParaRPr/>
          </a:p>
        </p:txBody>
      </p:sp>
      <p:sp>
        <p:nvSpPr>
          <p:cNvPr id="342" name="Google Shape;342;p42"/>
          <p:cNvSpPr/>
          <p:nvPr/>
        </p:nvSpPr>
        <p:spPr>
          <a:xfrm>
            <a:off x="335550" y="1703325"/>
            <a:ext cx="4027800" cy="3040800"/>
          </a:xfrm>
          <a:prstGeom prst="snip2DiagRect">
            <a:avLst>
              <a:gd fmla="val 1825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43" name="Google Shape;343;p42"/>
          <p:cNvGraphicFramePr/>
          <p:nvPr/>
        </p:nvGraphicFramePr>
        <p:xfrm>
          <a:off x="688763" y="1703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{4EED7E5D-9306-4213-99F9-215A75CF52E4}</a:tableStyleId>
              </a:tblPr>
              <a:tblGrid>
                <a:gridCol w="1281175"/>
                <a:gridCol w="2113925"/>
              </a:tblGrid>
              <a:tr h="91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LEDGER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Solo el ledger guarda datos.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Contenido encriptado.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Se guarda en una base de datos llave-valor.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SMART CONTRACT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Protocolo ERC20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Lenguaje de programación propio: Solidity.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1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CONSENSO</a:t>
                      </a:r>
                      <a:endParaRPr b="1" sz="1200" u="sng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Proof of work.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Lento: todos lo mineros resuelven desafío criptográfico.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Inmutable: ataques requieren atacar toda la red.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44" name="Google Shape;344;p42"/>
          <p:cNvCxnSpPr/>
          <p:nvPr/>
        </p:nvCxnSpPr>
        <p:spPr>
          <a:xfrm>
            <a:off x="343625" y="2619125"/>
            <a:ext cx="4035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42"/>
          <p:cNvCxnSpPr/>
          <p:nvPr/>
        </p:nvCxnSpPr>
        <p:spPr>
          <a:xfrm>
            <a:off x="343625" y="3581450"/>
            <a:ext cx="4035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" name="Google Shape;346;p42"/>
          <p:cNvSpPr txBox="1"/>
          <p:nvPr>
            <p:ph idx="2" type="ctrTitle"/>
          </p:nvPr>
        </p:nvSpPr>
        <p:spPr>
          <a:xfrm>
            <a:off x="4686724" y="1128350"/>
            <a:ext cx="24570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privado</a:t>
            </a:r>
            <a:endParaRPr/>
          </a:p>
        </p:txBody>
      </p:sp>
      <p:sp>
        <p:nvSpPr>
          <p:cNvPr id="347" name="Google Shape;347;p42"/>
          <p:cNvSpPr/>
          <p:nvPr/>
        </p:nvSpPr>
        <p:spPr>
          <a:xfrm>
            <a:off x="4760900" y="1703325"/>
            <a:ext cx="4027800" cy="3040800"/>
          </a:xfrm>
          <a:prstGeom prst="snip2DiagRect">
            <a:avLst>
              <a:gd fmla="val 1825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8" name="Google Shape;348;p42"/>
          <p:cNvCxnSpPr/>
          <p:nvPr/>
        </p:nvCxnSpPr>
        <p:spPr>
          <a:xfrm>
            <a:off x="4765375" y="2619125"/>
            <a:ext cx="4035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42"/>
          <p:cNvCxnSpPr/>
          <p:nvPr/>
        </p:nvCxnSpPr>
        <p:spPr>
          <a:xfrm>
            <a:off x="4765375" y="3581450"/>
            <a:ext cx="4035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350" name="Google Shape;350;p42"/>
          <p:cNvGraphicFramePr/>
          <p:nvPr/>
        </p:nvGraphicFramePr>
        <p:xfrm>
          <a:off x="5077238" y="1703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{4EED7E5D-9306-4213-99F9-215A75CF52E4}</a:tableStyleId>
              </a:tblPr>
              <a:tblGrid>
                <a:gridCol w="1281175"/>
                <a:gridCol w="2113925"/>
              </a:tblGrid>
              <a:tr h="91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LEDGER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Solo el ledger guarda datos.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Contenido encriptado.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Se guarda en una base de datos llave-valor.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SMART CONTRACT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Protocolo ERC20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Lenguaje de programación propio: Solidity.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1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sng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CONSENSO</a:t>
                      </a:r>
                      <a:endParaRPr b="1" sz="1200" u="sng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Proof of authority.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Rápido: Nodos especializados procesan transacciones.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Propenso a ataque con bajos nodos.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1" name="Google Shape;351;p42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Motivación y contexto | Problema |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Alternativas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Propuesta | Implementación | Validación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/>
          <p:nvPr>
            <p:ph type="ctrTitle"/>
          </p:nvPr>
        </p:nvSpPr>
        <p:spPr>
          <a:xfrm>
            <a:off x="1964850" y="352850"/>
            <a:ext cx="5214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blockchain</a:t>
            </a:r>
            <a:endParaRPr/>
          </a:p>
        </p:txBody>
      </p:sp>
      <p:sp>
        <p:nvSpPr>
          <p:cNvPr id="357" name="Google Shape;357;p43"/>
          <p:cNvSpPr txBox="1"/>
          <p:nvPr>
            <p:ph idx="2" type="ctrTitle"/>
          </p:nvPr>
        </p:nvSpPr>
        <p:spPr>
          <a:xfrm>
            <a:off x="261374" y="1128350"/>
            <a:ext cx="24570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público</a:t>
            </a:r>
            <a:endParaRPr/>
          </a:p>
        </p:txBody>
      </p:sp>
      <p:sp>
        <p:nvSpPr>
          <p:cNvPr id="358" name="Google Shape;358;p43"/>
          <p:cNvSpPr txBox="1"/>
          <p:nvPr>
            <p:ph idx="2" type="ctrTitle"/>
          </p:nvPr>
        </p:nvSpPr>
        <p:spPr>
          <a:xfrm>
            <a:off x="4686724" y="1128350"/>
            <a:ext cx="24570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privado</a:t>
            </a:r>
            <a:endParaRPr/>
          </a:p>
        </p:txBody>
      </p:sp>
      <p:pic>
        <p:nvPicPr>
          <p:cNvPr id="359" name="Google Shape;3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75" y="1843250"/>
            <a:ext cx="3837500" cy="290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725" y="1843250"/>
            <a:ext cx="3837500" cy="290859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3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Motivación y contexto | Problema |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Alternativas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Propuesta | Implementación | Validación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/>
          <p:nvPr>
            <p:ph type="ctrTitle"/>
          </p:nvPr>
        </p:nvSpPr>
        <p:spPr>
          <a:xfrm>
            <a:off x="1964850" y="352850"/>
            <a:ext cx="5214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blockchain</a:t>
            </a:r>
            <a:endParaRPr/>
          </a:p>
        </p:txBody>
      </p:sp>
      <p:sp>
        <p:nvSpPr>
          <p:cNvPr id="367" name="Google Shape;367;p44"/>
          <p:cNvSpPr txBox="1"/>
          <p:nvPr>
            <p:ph idx="2" type="ctrTitle"/>
          </p:nvPr>
        </p:nvSpPr>
        <p:spPr>
          <a:xfrm>
            <a:off x="1927761" y="1208300"/>
            <a:ext cx="48822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Hyperledger Fabric</a:t>
            </a:r>
            <a:endParaRPr/>
          </a:p>
        </p:txBody>
      </p:sp>
      <p:sp>
        <p:nvSpPr>
          <p:cNvPr id="368" name="Google Shape;368;p44"/>
          <p:cNvSpPr/>
          <p:nvPr/>
        </p:nvSpPr>
        <p:spPr>
          <a:xfrm>
            <a:off x="2220849" y="1783275"/>
            <a:ext cx="4995300" cy="3040800"/>
          </a:xfrm>
          <a:prstGeom prst="snip2DiagRect">
            <a:avLst>
              <a:gd fmla="val 1825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69" name="Google Shape;369;p44"/>
          <p:cNvGraphicFramePr/>
          <p:nvPr/>
        </p:nvGraphicFramePr>
        <p:xfrm>
          <a:off x="2355150" y="1783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{4EED7E5D-9306-4213-99F9-215A75CF52E4}</a:tableStyleId>
              </a:tblPr>
              <a:tblGrid>
                <a:gridCol w="1800825"/>
                <a:gridCol w="2971350"/>
              </a:tblGrid>
              <a:tr h="96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LEDGER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Dos fuentes de datos: World State y Transaction Log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SMART CONTRACT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Están escritos en Chaincode y se genera con diversos lenguajes: JS , GoLang, C++, entre otros.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4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CONSENSO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Se alcanza usando diversos roles de nodos en la red: </a:t>
                      </a:r>
                      <a:r>
                        <a:rPr i="1"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Endorsers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, </a:t>
                      </a:r>
                      <a:r>
                        <a:rPr i="1"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orderers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 y </a:t>
                      </a:r>
                      <a:r>
                        <a:rPr i="1"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anchor.</a:t>
                      </a:r>
                      <a:endParaRPr i="1"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Soporta dos algoritmos: Kafka y SBTF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70" name="Google Shape;370;p44"/>
          <p:cNvCxnSpPr/>
          <p:nvPr/>
        </p:nvCxnSpPr>
        <p:spPr>
          <a:xfrm>
            <a:off x="2229700" y="2679125"/>
            <a:ext cx="498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44"/>
          <p:cNvCxnSpPr/>
          <p:nvPr/>
        </p:nvCxnSpPr>
        <p:spPr>
          <a:xfrm>
            <a:off x="2220850" y="3721400"/>
            <a:ext cx="5001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44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Motivación y contexto | Problema |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Alternativas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Propuesta | Implementación | Validación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idx="2" type="ctrTitle"/>
          </p:nvPr>
        </p:nvSpPr>
        <p:spPr>
          <a:xfrm>
            <a:off x="390296" y="87020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MOTIVACIÓN Y CONTEXTO</a:t>
            </a:r>
            <a:endParaRPr/>
          </a:p>
        </p:txBody>
      </p:sp>
      <p:sp>
        <p:nvSpPr>
          <p:cNvPr id="140" name="Google Shape;140;p27"/>
          <p:cNvSpPr txBox="1"/>
          <p:nvPr>
            <p:ph idx="9" type="ctrTitle"/>
          </p:nvPr>
        </p:nvSpPr>
        <p:spPr>
          <a:xfrm>
            <a:off x="390296" y="1715079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/>
          </a:p>
        </p:txBody>
      </p:sp>
      <p:sp>
        <p:nvSpPr>
          <p:cNvPr id="141" name="Google Shape;141;p27"/>
          <p:cNvSpPr txBox="1"/>
          <p:nvPr>
            <p:ph idx="3" type="title"/>
          </p:nvPr>
        </p:nvSpPr>
        <p:spPr>
          <a:xfrm>
            <a:off x="2118448" y="82579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2" name="Google Shape;142;p27"/>
          <p:cNvSpPr txBox="1"/>
          <p:nvPr>
            <p:ph idx="5" type="title"/>
          </p:nvPr>
        </p:nvSpPr>
        <p:spPr>
          <a:xfrm>
            <a:off x="2105406" y="276851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3" name="Google Shape;143;p27"/>
          <p:cNvSpPr txBox="1"/>
          <p:nvPr>
            <p:ph idx="4" type="title"/>
          </p:nvPr>
        </p:nvSpPr>
        <p:spPr>
          <a:xfrm>
            <a:off x="2105406" y="179715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4" name="Google Shape;144;p27"/>
          <p:cNvSpPr txBox="1"/>
          <p:nvPr>
            <p:ph idx="6" type="title"/>
          </p:nvPr>
        </p:nvSpPr>
        <p:spPr>
          <a:xfrm>
            <a:off x="5922008" y="140567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5" name="Google Shape;145;p27"/>
          <p:cNvSpPr txBox="1"/>
          <p:nvPr>
            <p:ph idx="7" type="title"/>
          </p:nvPr>
        </p:nvSpPr>
        <p:spPr>
          <a:xfrm>
            <a:off x="5922008" y="2331261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46" name="Google Shape;146;p27"/>
          <p:cNvSpPr txBox="1"/>
          <p:nvPr>
            <p:ph idx="8" type="title"/>
          </p:nvPr>
        </p:nvSpPr>
        <p:spPr>
          <a:xfrm>
            <a:off x="5922008" y="326428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47" name="Google Shape;147;p27"/>
          <p:cNvSpPr txBox="1"/>
          <p:nvPr>
            <p:ph idx="14" type="ctrTitle"/>
          </p:nvPr>
        </p:nvSpPr>
        <p:spPr>
          <a:xfrm>
            <a:off x="390296" y="2688561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ALTERNATIVAS</a:t>
            </a:r>
            <a:endParaRPr/>
          </a:p>
        </p:txBody>
      </p:sp>
      <p:sp>
        <p:nvSpPr>
          <p:cNvPr id="148" name="Google Shape;148;p27"/>
          <p:cNvSpPr txBox="1"/>
          <p:nvPr>
            <p:ph idx="16" type="ctrTitle"/>
          </p:nvPr>
        </p:nvSpPr>
        <p:spPr>
          <a:xfrm>
            <a:off x="6811558" y="1301417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IMPLEMENTACIÓN</a:t>
            </a:r>
            <a:endParaRPr/>
          </a:p>
        </p:txBody>
      </p:sp>
      <p:sp>
        <p:nvSpPr>
          <p:cNvPr id="149" name="Google Shape;149;p27"/>
          <p:cNvSpPr txBox="1"/>
          <p:nvPr>
            <p:ph idx="18" type="ctrTitle"/>
          </p:nvPr>
        </p:nvSpPr>
        <p:spPr>
          <a:xfrm>
            <a:off x="6811558" y="223122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VALIDACIÓN</a:t>
            </a:r>
            <a:endParaRPr/>
          </a:p>
        </p:txBody>
      </p:sp>
      <p:sp>
        <p:nvSpPr>
          <p:cNvPr id="150" name="Google Shape;150;p27"/>
          <p:cNvSpPr txBox="1"/>
          <p:nvPr>
            <p:ph idx="20" type="ctrTitle"/>
          </p:nvPr>
        </p:nvSpPr>
        <p:spPr>
          <a:xfrm>
            <a:off x="6811558" y="315680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151" name="Google Shape;151;p27"/>
          <p:cNvSpPr txBox="1"/>
          <p:nvPr>
            <p:ph idx="5" type="title"/>
          </p:nvPr>
        </p:nvSpPr>
        <p:spPr>
          <a:xfrm>
            <a:off x="2105406" y="3739893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2" name="Google Shape;152;p27"/>
          <p:cNvSpPr txBox="1"/>
          <p:nvPr>
            <p:ph idx="14" type="ctrTitle"/>
          </p:nvPr>
        </p:nvSpPr>
        <p:spPr>
          <a:xfrm>
            <a:off x="390296" y="36599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PROPUESTA</a:t>
            </a:r>
            <a:endParaRPr/>
          </a:p>
        </p:txBody>
      </p:sp>
      <p:sp>
        <p:nvSpPr>
          <p:cNvPr id="153" name="Google Shape;153;p27"/>
          <p:cNvSpPr txBox="1"/>
          <p:nvPr>
            <p:ph type="ctrTitle"/>
          </p:nvPr>
        </p:nvSpPr>
        <p:spPr>
          <a:xfrm>
            <a:off x="3385800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ctrTitle"/>
          </p:nvPr>
        </p:nvSpPr>
        <p:spPr>
          <a:xfrm>
            <a:off x="1964850" y="352850"/>
            <a:ext cx="5214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blockchain</a:t>
            </a:r>
            <a:endParaRPr/>
          </a:p>
        </p:txBody>
      </p:sp>
      <p:sp>
        <p:nvSpPr>
          <p:cNvPr id="378" name="Google Shape;378;p45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Motivación y contexto | Problema |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Alternativas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Propuesta | Implementación | Validación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79" name="Google Shape;3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76" y="1870488"/>
            <a:ext cx="4431574" cy="2491549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80" name="Google Shape;380;p45"/>
          <p:cNvGrpSpPr/>
          <p:nvPr/>
        </p:nvGrpSpPr>
        <p:grpSpPr>
          <a:xfrm>
            <a:off x="5216725" y="1380150"/>
            <a:ext cx="3594726" cy="3472225"/>
            <a:chOff x="5136775" y="1380150"/>
            <a:chExt cx="3594726" cy="3472225"/>
          </a:xfrm>
        </p:grpSpPr>
        <p:pic>
          <p:nvPicPr>
            <p:cNvPr id="381" name="Google Shape;381;p45"/>
            <p:cNvPicPr preferRelativeResize="0"/>
            <p:nvPr/>
          </p:nvPicPr>
          <p:blipFill rotWithShape="1">
            <a:blip r:embed="rId4">
              <a:alphaModFix/>
            </a:blip>
            <a:srcRect b="0" l="0" r="43709" t="0"/>
            <a:stretch/>
          </p:blipFill>
          <p:spPr>
            <a:xfrm>
              <a:off x="5136775" y="1380150"/>
              <a:ext cx="2866874" cy="2276749"/>
            </a:xfrm>
            <a:prstGeom prst="rect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82" name="Google Shape;382;p45"/>
            <p:cNvPicPr preferRelativeResize="0"/>
            <p:nvPr/>
          </p:nvPicPr>
          <p:blipFill rotWithShape="1">
            <a:blip r:embed="rId4">
              <a:alphaModFix/>
            </a:blip>
            <a:srcRect b="4022" l="56927" r="2738" t="2867"/>
            <a:stretch/>
          </p:blipFill>
          <p:spPr>
            <a:xfrm>
              <a:off x="7207850" y="3280200"/>
              <a:ext cx="1523651" cy="1572175"/>
            </a:xfrm>
            <a:prstGeom prst="rect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383" name="Google Shape;383;p45"/>
          <p:cNvSpPr txBox="1"/>
          <p:nvPr>
            <p:ph idx="2" type="ctrTitle"/>
          </p:nvPr>
        </p:nvSpPr>
        <p:spPr>
          <a:xfrm>
            <a:off x="261374" y="1128350"/>
            <a:ext cx="24570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Hyperledger Fabric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PROPUESTA</a:t>
            </a:r>
            <a:endParaRPr/>
          </a:p>
        </p:txBody>
      </p:sp>
      <p:sp>
        <p:nvSpPr>
          <p:cNvPr id="389" name="Google Shape;389;p46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90" name="Google Shape;390;p46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p46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Pruebas de concepto para entender la tecnología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 txBox="1"/>
          <p:nvPr>
            <p:ph type="ctrTitle"/>
          </p:nvPr>
        </p:nvSpPr>
        <p:spPr>
          <a:xfrm>
            <a:off x="1964850" y="352850"/>
            <a:ext cx="5214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/>
          </a:p>
        </p:txBody>
      </p:sp>
      <p:sp>
        <p:nvSpPr>
          <p:cNvPr id="397" name="Google Shape;397;p47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Motivación y contexto | Problema | 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Alternativas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Propuesta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Implementación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Validación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98" name="Google Shape;398;p47"/>
          <p:cNvSpPr txBox="1"/>
          <p:nvPr>
            <p:ph idx="2" type="ctrTitle"/>
          </p:nvPr>
        </p:nvSpPr>
        <p:spPr>
          <a:xfrm>
            <a:off x="687685" y="2427010"/>
            <a:ext cx="25536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PoC</a:t>
            </a:r>
            <a:endParaRPr/>
          </a:p>
        </p:txBody>
      </p:sp>
      <p:sp>
        <p:nvSpPr>
          <p:cNvPr id="399" name="Google Shape;399;p47"/>
          <p:cNvSpPr txBox="1"/>
          <p:nvPr>
            <p:ph idx="1" type="subTitle"/>
          </p:nvPr>
        </p:nvSpPr>
        <p:spPr>
          <a:xfrm>
            <a:off x="905179" y="2946716"/>
            <a:ext cx="2118600" cy="14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Comprender la tecnología a través de la implementación y medición de 2 sistemas simplificados en Ethereum: uno privado-sin permisos y otro público-con permisos.</a:t>
            </a:r>
            <a:endParaRPr/>
          </a:p>
        </p:txBody>
      </p:sp>
      <p:sp>
        <p:nvSpPr>
          <p:cNvPr id="400" name="Google Shape;400;p47"/>
          <p:cNvSpPr txBox="1"/>
          <p:nvPr>
            <p:ph idx="3" type="ctrTitle"/>
          </p:nvPr>
        </p:nvSpPr>
        <p:spPr>
          <a:xfrm>
            <a:off x="3000956" y="2427010"/>
            <a:ext cx="25536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Adaptar</a:t>
            </a:r>
            <a:endParaRPr/>
          </a:p>
        </p:txBody>
      </p:sp>
      <p:sp>
        <p:nvSpPr>
          <p:cNvPr id="401" name="Google Shape;401;p47"/>
          <p:cNvSpPr txBox="1"/>
          <p:nvPr>
            <p:ph idx="4" type="subTitle"/>
          </p:nvPr>
        </p:nvSpPr>
        <p:spPr>
          <a:xfrm>
            <a:off x="3218451" y="2946716"/>
            <a:ext cx="2118600" cy="14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lo aprendido se proponen 2 posibles soluciones basados en blockchain para el sistema.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7"/>
          <p:cNvSpPr txBox="1"/>
          <p:nvPr>
            <p:ph idx="5" type="ctrTitle"/>
          </p:nvPr>
        </p:nvSpPr>
        <p:spPr>
          <a:xfrm>
            <a:off x="5314228" y="2427010"/>
            <a:ext cx="25536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Analizar</a:t>
            </a:r>
            <a:endParaRPr/>
          </a:p>
        </p:txBody>
      </p:sp>
      <p:sp>
        <p:nvSpPr>
          <p:cNvPr id="403" name="Google Shape;403;p47"/>
          <p:cNvSpPr txBox="1"/>
          <p:nvPr>
            <p:ph idx="6" type="subTitle"/>
          </p:nvPr>
        </p:nvSpPr>
        <p:spPr>
          <a:xfrm>
            <a:off x="5531723" y="2946716"/>
            <a:ext cx="2118600" cy="14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¿Blockchain mejoró el sistema?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4" name="Google Shape;404;p47"/>
          <p:cNvCxnSpPr/>
          <p:nvPr/>
        </p:nvCxnSpPr>
        <p:spPr>
          <a:xfrm rot="10800000">
            <a:off x="-5" y="2498061"/>
            <a:ext cx="765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5" name="Google Shape;405;p47"/>
          <p:cNvGrpSpPr/>
          <p:nvPr/>
        </p:nvGrpSpPr>
        <p:grpSpPr>
          <a:xfrm>
            <a:off x="4077023" y="1832050"/>
            <a:ext cx="399701" cy="474907"/>
            <a:chOff x="-48233050" y="3569725"/>
            <a:chExt cx="252050" cy="299475"/>
          </a:xfrm>
        </p:grpSpPr>
        <p:sp>
          <p:nvSpPr>
            <p:cNvPr id="406" name="Google Shape;406;p47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7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7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47"/>
          <p:cNvGrpSpPr/>
          <p:nvPr/>
        </p:nvGrpSpPr>
        <p:grpSpPr>
          <a:xfrm>
            <a:off x="1726257" y="1832614"/>
            <a:ext cx="474630" cy="474352"/>
            <a:chOff x="-49764975" y="3183375"/>
            <a:chExt cx="299300" cy="299125"/>
          </a:xfrm>
        </p:grpSpPr>
        <p:sp>
          <p:nvSpPr>
            <p:cNvPr id="410" name="Google Shape;410;p47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7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7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7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7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Google Shape;419;p47"/>
          <p:cNvGrpSpPr/>
          <p:nvPr/>
        </p:nvGrpSpPr>
        <p:grpSpPr>
          <a:xfrm>
            <a:off x="6351598" y="1836734"/>
            <a:ext cx="477128" cy="474670"/>
            <a:chOff x="-47155575" y="3200500"/>
            <a:chExt cx="300875" cy="299325"/>
          </a:xfrm>
        </p:grpSpPr>
        <p:sp>
          <p:nvSpPr>
            <p:cNvPr id="420" name="Google Shape;420;p47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7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7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/>
          <p:nvPr>
            <p:ph type="ctrTitle"/>
          </p:nvPr>
        </p:nvSpPr>
        <p:spPr>
          <a:xfrm>
            <a:off x="1964850" y="352850"/>
            <a:ext cx="5214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Elección de tecnología</a:t>
            </a:r>
            <a:endParaRPr/>
          </a:p>
        </p:txBody>
      </p:sp>
      <p:sp>
        <p:nvSpPr>
          <p:cNvPr id="431" name="Google Shape;431;p48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Motivación y contexto | Problema | Alternativas |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Propuesta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Implementación | Validación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32" name="Google Shape;432;p48"/>
          <p:cNvSpPr/>
          <p:nvPr/>
        </p:nvSpPr>
        <p:spPr>
          <a:xfrm>
            <a:off x="846975" y="886400"/>
            <a:ext cx="7450200" cy="3406500"/>
          </a:xfrm>
          <a:prstGeom prst="snip2DiagRect">
            <a:avLst>
              <a:gd fmla="val 1825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33" name="Google Shape;433;p48"/>
          <p:cNvGraphicFramePr/>
          <p:nvPr/>
        </p:nvGraphicFramePr>
        <p:xfrm>
          <a:off x="1276200" y="91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{4EED7E5D-9306-4213-99F9-215A75CF52E4}</a:tableStyleId>
              </a:tblPr>
              <a:tblGrid>
                <a:gridCol w="1230625"/>
                <a:gridCol w="2546125"/>
                <a:gridCol w="2814850"/>
              </a:tblGrid>
              <a:tr h="37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VENTAJAS</a:t>
                      </a:r>
                      <a:endParaRPr sz="11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DESVENTAJAS</a:t>
                      </a:r>
                      <a:endParaRPr sz="11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ETHEREUM PÚBLICO</a:t>
                      </a:r>
                      <a:endParaRPr b="1" sz="11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- Stakeholders pueden ver datos sin necesidad de interfaces.</a:t>
                      </a:r>
                      <a:endParaRPr sz="9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- Red configurada. </a:t>
                      </a:r>
                      <a:endParaRPr sz="9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- Inmutabilidad de datos asegurada.</a:t>
                      </a:r>
                      <a:endParaRPr sz="9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- No puede haber censura.</a:t>
                      </a:r>
                      <a:endParaRPr sz="9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- Costo por transacción y deploy de contratos</a:t>
                      </a:r>
                      <a:endParaRPr sz="9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- Protocolo de consenso lento.</a:t>
                      </a:r>
                      <a:endParaRPr sz="9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6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ETHEREUM PRIVADO</a:t>
                      </a:r>
                      <a:endParaRPr b="1" sz="11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- Protocolo de consenso rápido.</a:t>
                      </a:r>
                      <a:endParaRPr sz="9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- No hay costo por transacción ni deploy.</a:t>
                      </a:r>
                      <a:endParaRPr sz="9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- Posibilidad de censura.</a:t>
                      </a:r>
                      <a:endParaRPr sz="9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- Inmutabilidad de datos depende de la confianza en la red.</a:t>
                      </a:r>
                      <a:endParaRPr sz="9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- Se debe configurar la red.</a:t>
                      </a:r>
                      <a:endParaRPr sz="9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- Requiere de una interfaz para compartir datos o que el stakeholder mantenga un nodo.</a:t>
                      </a:r>
                      <a:endParaRPr sz="9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HYPERLEDGER</a:t>
                      </a:r>
                      <a:endParaRPr b="1" sz="11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- Protocolo de consenso rápido.</a:t>
                      </a:r>
                      <a:endParaRPr sz="9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- Flexible para escalamiento o nuevas funcionalidades.</a:t>
                      </a:r>
                      <a:endParaRPr sz="9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- Posibilidad de censura.</a:t>
                      </a:r>
                      <a:endParaRPr sz="9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- Requiere de definir roles, arquitectar y configurar la red.</a:t>
                      </a:r>
                      <a:endParaRPr sz="9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- Requiere el dominio de muchas tecnologías.</a:t>
                      </a:r>
                      <a:endParaRPr sz="9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- Curva de aprendizaje lenta.</a:t>
                      </a:r>
                      <a:endParaRPr sz="9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- Inmutabilidad de datos depende de la confianza en la red.</a:t>
                      </a:r>
                      <a:endParaRPr sz="9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34" name="Google Shape;434;p48"/>
          <p:cNvCxnSpPr/>
          <p:nvPr/>
        </p:nvCxnSpPr>
        <p:spPr>
          <a:xfrm>
            <a:off x="784601" y="3387775"/>
            <a:ext cx="757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48"/>
          <p:cNvCxnSpPr/>
          <p:nvPr/>
        </p:nvCxnSpPr>
        <p:spPr>
          <a:xfrm>
            <a:off x="784601" y="2268475"/>
            <a:ext cx="757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48"/>
          <p:cNvCxnSpPr/>
          <p:nvPr/>
        </p:nvCxnSpPr>
        <p:spPr>
          <a:xfrm>
            <a:off x="979583" y="1300175"/>
            <a:ext cx="7379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48"/>
          <p:cNvSpPr txBox="1"/>
          <p:nvPr>
            <p:ph idx="2" type="ctrTitle"/>
          </p:nvPr>
        </p:nvSpPr>
        <p:spPr>
          <a:xfrm>
            <a:off x="31317" y="5013496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PoC</a:t>
            </a:r>
            <a:endParaRPr sz="800"/>
          </a:p>
        </p:txBody>
      </p:sp>
      <p:sp>
        <p:nvSpPr>
          <p:cNvPr id="438" name="Google Shape;438;p48"/>
          <p:cNvSpPr txBox="1"/>
          <p:nvPr>
            <p:ph idx="3" type="ctrTitle"/>
          </p:nvPr>
        </p:nvSpPr>
        <p:spPr>
          <a:xfrm>
            <a:off x="801716" y="5013501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Adaptar</a:t>
            </a:r>
            <a:endParaRPr sz="800"/>
          </a:p>
        </p:txBody>
      </p:sp>
      <p:sp>
        <p:nvSpPr>
          <p:cNvPr id="439" name="Google Shape;439;p48"/>
          <p:cNvSpPr txBox="1"/>
          <p:nvPr>
            <p:ph idx="5" type="ctrTitle"/>
          </p:nvPr>
        </p:nvSpPr>
        <p:spPr>
          <a:xfrm>
            <a:off x="1572107" y="5013496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Analizar</a:t>
            </a:r>
            <a:endParaRPr sz="800"/>
          </a:p>
        </p:txBody>
      </p:sp>
      <p:cxnSp>
        <p:nvCxnSpPr>
          <p:cNvPr id="440" name="Google Shape;440;p48"/>
          <p:cNvCxnSpPr/>
          <p:nvPr/>
        </p:nvCxnSpPr>
        <p:spPr>
          <a:xfrm rot="10800000">
            <a:off x="-35644" y="4974927"/>
            <a:ext cx="238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1" name="Google Shape;441;p48"/>
          <p:cNvGrpSpPr/>
          <p:nvPr/>
        </p:nvGrpSpPr>
        <p:grpSpPr>
          <a:xfrm>
            <a:off x="1160260" y="4776698"/>
            <a:ext cx="133108" cy="158153"/>
            <a:chOff x="-48233050" y="3569725"/>
            <a:chExt cx="252050" cy="299475"/>
          </a:xfrm>
        </p:grpSpPr>
        <p:sp>
          <p:nvSpPr>
            <p:cNvPr id="442" name="Google Shape;442;p48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8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48"/>
          <p:cNvGrpSpPr/>
          <p:nvPr/>
        </p:nvGrpSpPr>
        <p:grpSpPr>
          <a:xfrm>
            <a:off x="377414" y="4776894"/>
            <a:ext cx="158060" cy="157968"/>
            <a:chOff x="-49764975" y="3183375"/>
            <a:chExt cx="299300" cy="299125"/>
          </a:xfrm>
        </p:grpSpPr>
        <p:sp>
          <p:nvSpPr>
            <p:cNvPr id="446" name="Google Shape;446;p48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8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8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8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8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8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8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8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8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" name="Google Shape;455;p48"/>
          <p:cNvGrpSpPr/>
          <p:nvPr/>
        </p:nvGrpSpPr>
        <p:grpSpPr>
          <a:xfrm>
            <a:off x="1917743" y="4778266"/>
            <a:ext cx="158892" cy="158074"/>
            <a:chOff x="-47155575" y="3200500"/>
            <a:chExt cx="300875" cy="299325"/>
          </a:xfrm>
        </p:grpSpPr>
        <p:sp>
          <p:nvSpPr>
            <p:cNvPr id="456" name="Google Shape;456;p48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8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8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8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8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8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9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IMPLEMENTACIÓN</a:t>
            </a:r>
            <a:endParaRPr/>
          </a:p>
        </p:txBody>
      </p:sp>
      <p:sp>
        <p:nvSpPr>
          <p:cNvPr id="467" name="Google Shape;467;p49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68" name="Google Shape;468;p4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49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Implementar blockchain es complejo porque hay que entender cada tecnología, cada protocolo.</a:t>
            </a:r>
            <a:endParaRPr i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/>
          <p:nvPr>
            <p:ph type="ctrTitle"/>
          </p:nvPr>
        </p:nvSpPr>
        <p:spPr>
          <a:xfrm>
            <a:off x="1964850" y="352850"/>
            <a:ext cx="5214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Modelamiento de la PoC</a:t>
            </a:r>
            <a:endParaRPr/>
          </a:p>
        </p:txBody>
      </p:sp>
      <p:sp>
        <p:nvSpPr>
          <p:cNvPr id="475" name="Google Shape;475;p50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Motivación y contexto | Problema | Alternativas | 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Propuesta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Implementación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Validación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76" name="Google Shape;476;p50"/>
          <p:cNvPicPr preferRelativeResize="0"/>
          <p:nvPr/>
        </p:nvPicPr>
        <p:blipFill rotWithShape="1">
          <a:blip r:embed="rId3">
            <a:alphaModFix/>
          </a:blip>
          <a:srcRect b="0" l="0" r="1487" t="0"/>
          <a:stretch/>
        </p:blipFill>
        <p:spPr>
          <a:xfrm>
            <a:off x="187622" y="952600"/>
            <a:ext cx="3938339" cy="280188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7" name="Google Shape;47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432" y="952600"/>
            <a:ext cx="4633945" cy="401464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8" name="Google Shape;478;p50"/>
          <p:cNvSpPr txBox="1"/>
          <p:nvPr>
            <p:ph idx="2" type="ctrTitle"/>
          </p:nvPr>
        </p:nvSpPr>
        <p:spPr>
          <a:xfrm>
            <a:off x="31317" y="5013496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PoC</a:t>
            </a:r>
            <a:endParaRPr sz="800"/>
          </a:p>
        </p:txBody>
      </p:sp>
      <p:sp>
        <p:nvSpPr>
          <p:cNvPr id="479" name="Google Shape;479;p50"/>
          <p:cNvSpPr txBox="1"/>
          <p:nvPr>
            <p:ph idx="3" type="ctrTitle"/>
          </p:nvPr>
        </p:nvSpPr>
        <p:spPr>
          <a:xfrm>
            <a:off x="801716" y="5013501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Adaptar</a:t>
            </a:r>
            <a:endParaRPr sz="800"/>
          </a:p>
        </p:txBody>
      </p:sp>
      <p:sp>
        <p:nvSpPr>
          <p:cNvPr id="480" name="Google Shape;480;p50"/>
          <p:cNvSpPr txBox="1"/>
          <p:nvPr>
            <p:ph idx="5" type="ctrTitle"/>
          </p:nvPr>
        </p:nvSpPr>
        <p:spPr>
          <a:xfrm>
            <a:off x="1572107" y="5013496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Analizar</a:t>
            </a:r>
            <a:endParaRPr sz="800"/>
          </a:p>
        </p:txBody>
      </p:sp>
      <p:cxnSp>
        <p:nvCxnSpPr>
          <p:cNvPr id="481" name="Google Shape;481;p50"/>
          <p:cNvCxnSpPr/>
          <p:nvPr/>
        </p:nvCxnSpPr>
        <p:spPr>
          <a:xfrm rot="10800000">
            <a:off x="-35644" y="4974927"/>
            <a:ext cx="238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2" name="Google Shape;482;p50"/>
          <p:cNvGrpSpPr/>
          <p:nvPr/>
        </p:nvGrpSpPr>
        <p:grpSpPr>
          <a:xfrm>
            <a:off x="1160260" y="4776698"/>
            <a:ext cx="133108" cy="158153"/>
            <a:chOff x="-48233050" y="3569725"/>
            <a:chExt cx="252050" cy="299475"/>
          </a:xfrm>
        </p:grpSpPr>
        <p:sp>
          <p:nvSpPr>
            <p:cNvPr id="483" name="Google Shape;483;p50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0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0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50"/>
          <p:cNvGrpSpPr/>
          <p:nvPr/>
        </p:nvGrpSpPr>
        <p:grpSpPr>
          <a:xfrm>
            <a:off x="377414" y="4776894"/>
            <a:ext cx="158060" cy="157968"/>
            <a:chOff x="-49764975" y="3183375"/>
            <a:chExt cx="299300" cy="299125"/>
          </a:xfrm>
        </p:grpSpPr>
        <p:sp>
          <p:nvSpPr>
            <p:cNvPr id="487" name="Google Shape;487;p50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0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0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0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0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0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0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0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0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" name="Google Shape;496;p50"/>
          <p:cNvGrpSpPr/>
          <p:nvPr/>
        </p:nvGrpSpPr>
        <p:grpSpPr>
          <a:xfrm>
            <a:off x="1917743" y="4778266"/>
            <a:ext cx="158892" cy="158074"/>
            <a:chOff x="-47155575" y="3200500"/>
            <a:chExt cx="300875" cy="299325"/>
          </a:xfrm>
        </p:grpSpPr>
        <p:sp>
          <p:nvSpPr>
            <p:cNvPr id="497" name="Google Shape;497;p50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0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0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0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0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0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1"/>
          <p:cNvSpPr txBox="1"/>
          <p:nvPr>
            <p:ph type="ctrTitle"/>
          </p:nvPr>
        </p:nvSpPr>
        <p:spPr>
          <a:xfrm>
            <a:off x="1964850" y="352850"/>
            <a:ext cx="5214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Modelamiento de la PoC</a:t>
            </a:r>
            <a:endParaRPr/>
          </a:p>
        </p:txBody>
      </p:sp>
      <p:sp>
        <p:nvSpPr>
          <p:cNvPr id="508" name="Google Shape;508;p51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Motivación y contexto | Problema | Alternativas | Propuesta |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Implementación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Validación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09" name="Google Shape;50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250" y="1070249"/>
            <a:ext cx="5361526" cy="377085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0" name="Google Shape;510;p51"/>
          <p:cNvSpPr txBox="1"/>
          <p:nvPr>
            <p:ph idx="1" type="subTitle"/>
          </p:nvPr>
        </p:nvSpPr>
        <p:spPr>
          <a:xfrm>
            <a:off x="256825" y="1484826"/>
            <a:ext cx="3153300" cy="1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- </a:t>
            </a:r>
            <a:r>
              <a:rPr b="1" lang="en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</a:t>
            </a:r>
            <a:r>
              <a:rPr b="1" lang="en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ntregas.</a:t>
            </a:r>
            <a:endParaRPr b="1" sz="1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- Traspasos.</a:t>
            </a:r>
            <a:endParaRPr b="1" sz="1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- Transformaciones.</a:t>
            </a:r>
            <a:endParaRPr b="1" sz="1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1" name="Google Shape;511;p51"/>
          <p:cNvSpPr txBox="1"/>
          <p:nvPr>
            <p:ph idx="2" type="ctrTitle"/>
          </p:nvPr>
        </p:nvSpPr>
        <p:spPr>
          <a:xfrm>
            <a:off x="256837" y="1130425"/>
            <a:ext cx="24570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Transacciones</a:t>
            </a:r>
            <a:endParaRPr/>
          </a:p>
        </p:txBody>
      </p:sp>
      <p:sp>
        <p:nvSpPr>
          <p:cNvPr id="512" name="Google Shape;512;p51"/>
          <p:cNvSpPr txBox="1"/>
          <p:nvPr>
            <p:ph idx="2" type="ctrTitle"/>
          </p:nvPr>
        </p:nvSpPr>
        <p:spPr>
          <a:xfrm>
            <a:off x="257524" y="2443263"/>
            <a:ext cx="24570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Consultas</a:t>
            </a:r>
            <a:endParaRPr/>
          </a:p>
        </p:txBody>
      </p:sp>
      <p:sp>
        <p:nvSpPr>
          <p:cNvPr id="513" name="Google Shape;513;p51"/>
          <p:cNvSpPr txBox="1"/>
          <p:nvPr>
            <p:ph idx="1" type="subTitle"/>
          </p:nvPr>
        </p:nvSpPr>
        <p:spPr>
          <a:xfrm>
            <a:off x="256825" y="2800764"/>
            <a:ext cx="3153300" cy="1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- </a:t>
            </a:r>
            <a:r>
              <a:rPr b="1" lang="en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</a:t>
            </a:r>
            <a:r>
              <a:rPr b="1" lang="en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stado de una etapa.</a:t>
            </a:r>
            <a:endParaRPr b="1" sz="1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- Estado de una entrega.</a:t>
            </a:r>
            <a:endParaRPr b="1" sz="1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- Estado de un contenedor.</a:t>
            </a:r>
            <a:endParaRPr b="1" sz="1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- Historia de un producto.</a:t>
            </a:r>
            <a:endParaRPr b="1" sz="1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- Los últimos responsables de un contenedor.</a:t>
            </a:r>
            <a:endParaRPr b="1" sz="1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4" name="Google Shape;514;p51"/>
          <p:cNvSpPr txBox="1"/>
          <p:nvPr>
            <p:ph idx="2" type="ctrTitle"/>
          </p:nvPr>
        </p:nvSpPr>
        <p:spPr>
          <a:xfrm>
            <a:off x="31317" y="5013496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PoC</a:t>
            </a:r>
            <a:endParaRPr sz="800"/>
          </a:p>
        </p:txBody>
      </p:sp>
      <p:sp>
        <p:nvSpPr>
          <p:cNvPr id="515" name="Google Shape;515;p51"/>
          <p:cNvSpPr txBox="1"/>
          <p:nvPr>
            <p:ph idx="3" type="ctrTitle"/>
          </p:nvPr>
        </p:nvSpPr>
        <p:spPr>
          <a:xfrm>
            <a:off x="801716" y="5013501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Adaptar</a:t>
            </a:r>
            <a:endParaRPr sz="800"/>
          </a:p>
        </p:txBody>
      </p:sp>
      <p:sp>
        <p:nvSpPr>
          <p:cNvPr id="516" name="Google Shape;516;p51"/>
          <p:cNvSpPr txBox="1"/>
          <p:nvPr>
            <p:ph idx="5" type="ctrTitle"/>
          </p:nvPr>
        </p:nvSpPr>
        <p:spPr>
          <a:xfrm>
            <a:off x="1572107" y="5013496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Analizar</a:t>
            </a:r>
            <a:endParaRPr sz="800"/>
          </a:p>
        </p:txBody>
      </p:sp>
      <p:cxnSp>
        <p:nvCxnSpPr>
          <p:cNvPr id="517" name="Google Shape;517;p51"/>
          <p:cNvCxnSpPr/>
          <p:nvPr/>
        </p:nvCxnSpPr>
        <p:spPr>
          <a:xfrm rot="10800000">
            <a:off x="-35644" y="4974927"/>
            <a:ext cx="238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8" name="Google Shape;518;p51"/>
          <p:cNvGrpSpPr/>
          <p:nvPr/>
        </p:nvGrpSpPr>
        <p:grpSpPr>
          <a:xfrm>
            <a:off x="1160260" y="4776698"/>
            <a:ext cx="133108" cy="158153"/>
            <a:chOff x="-48233050" y="3569725"/>
            <a:chExt cx="252050" cy="299475"/>
          </a:xfrm>
        </p:grpSpPr>
        <p:sp>
          <p:nvSpPr>
            <p:cNvPr id="519" name="Google Shape;519;p51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1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1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51"/>
          <p:cNvGrpSpPr/>
          <p:nvPr/>
        </p:nvGrpSpPr>
        <p:grpSpPr>
          <a:xfrm>
            <a:off x="377414" y="4776894"/>
            <a:ext cx="158060" cy="157968"/>
            <a:chOff x="-49764975" y="3183375"/>
            <a:chExt cx="299300" cy="299125"/>
          </a:xfrm>
        </p:grpSpPr>
        <p:sp>
          <p:nvSpPr>
            <p:cNvPr id="523" name="Google Shape;523;p51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1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1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1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1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1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1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1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1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51"/>
          <p:cNvGrpSpPr/>
          <p:nvPr/>
        </p:nvGrpSpPr>
        <p:grpSpPr>
          <a:xfrm>
            <a:off x="1917743" y="4778266"/>
            <a:ext cx="158892" cy="158074"/>
            <a:chOff x="-47155575" y="3200500"/>
            <a:chExt cx="300875" cy="299325"/>
          </a:xfrm>
        </p:grpSpPr>
        <p:sp>
          <p:nvSpPr>
            <p:cNvPr id="533" name="Google Shape;533;p51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1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1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1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1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1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2"/>
          <p:cNvSpPr txBox="1"/>
          <p:nvPr>
            <p:ph type="ctrTitle"/>
          </p:nvPr>
        </p:nvSpPr>
        <p:spPr>
          <a:xfrm>
            <a:off x="1964850" y="352850"/>
            <a:ext cx="5214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Implementación PoC</a:t>
            </a:r>
            <a:endParaRPr/>
          </a:p>
        </p:txBody>
      </p:sp>
      <p:sp>
        <p:nvSpPr>
          <p:cNvPr id="544" name="Google Shape;544;p52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Motivación y contexto | Problema | Alternativas | Propuesta |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Implementación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Validación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45" name="Google Shape;545;p52"/>
          <p:cNvSpPr txBox="1"/>
          <p:nvPr>
            <p:ph idx="2" type="ctrTitle"/>
          </p:nvPr>
        </p:nvSpPr>
        <p:spPr>
          <a:xfrm>
            <a:off x="432086" y="1130425"/>
            <a:ext cx="2305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Pública</a:t>
            </a:r>
            <a:endParaRPr/>
          </a:p>
        </p:txBody>
      </p:sp>
      <p:pic>
        <p:nvPicPr>
          <p:cNvPr id="546" name="Google Shape;5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900" y="1791124"/>
            <a:ext cx="4627100" cy="19783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7" name="Google Shape;547;p52"/>
          <p:cNvSpPr txBox="1"/>
          <p:nvPr>
            <p:ph idx="1" type="subTitle"/>
          </p:nvPr>
        </p:nvSpPr>
        <p:spPr>
          <a:xfrm>
            <a:off x="432075" y="1951503"/>
            <a:ext cx="2958900" cy="1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1. </a:t>
            </a:r>
            <a:r>
              <a:rPr b="1" lang="en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Se levanta el nodo y se une a la red Ropsten.</a:t>
            </a:r>
            <a:endParaRPr b="1" sz="1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2. Se hace deploy desde truffle, el cual lo sube a la red Ropsten. </a:t>
            </a:r>
            <a:endParaRPr b="1" sz="1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3. Se ejecutan las pruebas desde Node.js</a:t>
            </a:r>
            <a:endParaRPr b="1" sz="1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48" name="Google Shape;548;p52"/>
          <p:cNvSpPr txBox="1"/>
          <p:nvPr>
            <p:ph idx="2" type="ctrTitle"/>
          </p:nvPr>
        </p:nvSpPr>
        <p:spPr>
          <a:xfrm>
            <a:off x="31317" y="5013496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PoC</a:t>
            </a:r>
            <a:endParaRPr sz="800"/>
          </a:p>
        </p:txBody>
      </p:sp>
      <p:sp>
        <p:nvSpPr>
          <p:cNvPr id="549" name="Google Shape;549;p52"/>
          <p:cNvSpPr txBox="1"/>
          <p:nvPr>
            <p:ph idx="3" type="ctrTitle"/>
          </p:nvPr>
        </p:nvSpPr>
        <p:spPr>
          <a:xfrm>
            <a:off x="801716" y="5013501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Adaptar</a:t>
            </a:r>
            <a:endParaRPr sz="800"/>
          </a:p>
        </p:txBody>
      </p:sp>
      <p:sp>
        <p:nvSpPr>
          <p:cNvPr id="550" name="Google Shape;550;p52"/>
          <p:cNvSpPr txBox="1"/>
          <p:nvPr>
            <p:ph idx="5" type="ctrTitle"/>
          </p:nvPr>
        </p:nvSpPr>
        <p:spPr>
          <a:xfrm>
            <a:off x="1572107" y="5013496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Analizar</a:t>
            </a:r>
            <a:endParaRPr sz="800"/>
          </a:p>
        </p:txBody>
      </p:sp>
      <p:cxnSp>
        <p:nvCxnSpPr>
          <p:cNvPr id="551" name="Google Shape;551;p52"/>
          <p:cNvCxnSpPr/>
          <p:nvPr/>
        </p:nvCxnSpPr>
        <p:spPr>
          <a:xfrm rot="10800000">
            <a:off x="-35644" y="4974927"/>
            <a:ext cx="238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2" name="Google Shape;552;p52"/>
          <p:cNvGrpSpPr/>
          <p:nvPr/>
        </p:nvGrpSpPr>
        <p:grpSpPr>
          <a:xfrm>
            <a:off x="1160260" y="4776698"/>
            <a:ext cx="133108" cy="158153"/>
            <a:chOff x="-48233050" y="3569725"/>
            <a:chExt cx="252050" cy="299475"/>
          </a:xfrm>
        </p:grpSpPr>
        <p:sp>
          <p:nvSpPr>
            <p:cNvPr id="553" name="Google Shape;553;p52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2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2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52"/>
          <p:cNvGrpSpPr/>
          <p:nvPr/>
        </p:nvGrpSpPr>
        <p:grpSpPr>
          <a:xfrm>
            <a:off x="377414" y="4776894"/>
            <a:ext cx="158060" cy="157968"/>
            <a:chOff x="-49764975" y="3183375"/>
            <a:chExt cx="299300" cy="299125"/>
          </a:xfrm>
        </p:grpSpPr>
        <p:sp>
          <p:nvSpPr>
            <p:cNvPr id="557" name="Google Shape;557;p52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2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2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2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2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2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2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2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2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" name="Google Shape;566;p52"/>
          <p:cNvGrpSpPr/>
          <p:nvPr/>
        </p:nvGrpSpPr>
        <p:grpSpPr>
          <a:xfrm>
            <a:off x="1917743" y="4778266"/>
            <a:ext cx="158892" cy="158074"/>
            <a:chOff x="-47155575" y="3200500"/>
            <a:chExt cx="300875" cy="299325"/>
          </a:xfrm>
        </p:grpSpPr>
        <p:sp>
          <p:nvSpPr>
            <p:cNvPr id="567" name="Google Shape;567;p52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2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2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2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2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2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3"/>
          <p:cNvSpPr txBox="1"/>
          <p:nvPr>
            <p:ph type="ctrTitle"/>
          </p:nvPr>
        </p:nvSpPr>
        <p:spPr>
          <a:xfrm>
            <a:off x="1964850" y="352850"/>
            <a:ext cx="5214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Implementación PoC</a:t>
            </a:r>
            <a:endParaRPr/>
          </a:p>
        </p:txBody>
      </p:sp>
      <p:sp>
        <p:nvSpPr>
          <p:cNvPr id="578" name="Google Shape;578;p53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Motivación y contexto | Problema | Alternativas | Propuesta |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Implementación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Validación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579" name="Google Shape;579;p53"/>
          <p:cNvSpPr txBox="1"/>
          <p:nvPr>
            <p:ph idx="2" type="ctrTitle"/>
          </p:nvPr>
        </p:nvSpPr>
        <p:spPr>
          <a:xfrm>
            <a:off x="432086" y="915588"/>
            <a:ext cx="2305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Privada</a:t>
            </a:r>
            <a:endParaRPr/>
          </a:p>
        </p:txBody>
      </p:sp>
      <p:sp>
        <p:nvSpPr>
          <p:cNvPr id="580" name="Google Shape;580;p53"/>
          <p:cNvSpPr txBox="1"/>
          <p:nvPr>
            <p:ph idx="1" type="subTitle"/>
          </p:nvPr>
        </p:nvSpPr>
        <p:spPr>
          <a:xfrm>
            <a:off x="432075" y="1431753"/>
            <a:ext cx="2958900" cy="1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1. Se levanta el nodo1.</a:t>
            </a:r>
            <a:endParaRPr b="1" sz="12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2. Se levanta el nodo2. Automáticamente se conecta con el nodo1. </a:t>
            </a:r>
            <a:endParaRPr b="1" sz="12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3. Se hace deploy del contrato. </a:t>
            </a:r>
            <a:endParaRPr b="1" sz="12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4. Se levanta el nodo3 conectándose con el nodo 1 y luego con el nodo2.</a:t>
            </a:r>
            <a:endParaRPr b="1" sz="12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5. El nodo 3 es autorizado por los otros dos nodos para ejecutar y guardar transacciones. </a:t>
            </a:r>
            <a:endParaRPr b="1" sz="12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6. Se hacen las pruebas.</a:t>
            </a:r>
            <a:endParaRPr b="1" sz="12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81" name="Google Shape;5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925" y="1091850"/>
            <a:ext cx="4639925" cy="34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53"/>
          <p:cNvSpPr txBox="1"/>
          <p:nvPr>
            <p:ph idx="2" type="ctrTitle"/>
          </p:nvPr>
        </p:nvSpPr>
        <p:spPr>
          <a:xfrm>
            <a:off x="31317" y="5013496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PoC</a:t>
            </a:r>
            <a:endParaRPr sz="800"/>
          </a:p>
        </p:txBody>
      </p:sp>
      <p:sp>
        <p:nvSpPr>
          <p:cNvPr id="583" name="Google Shape;583;p53"/>
          <p:cNvSpPr txBox="1"/>
          <p:nvPr>
            <p:ph idx="3" type="ctrTitle"/>
          </p:nvPr>
        </p:nvSpPr>
        <p:spPr>
          <a:xfrm>
            <a:off x="801716" y="5013501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Adaptar</a:t>
            </a:r>
            <a:endParaRPr sz="800"/>
          </a:p>
        </p:txBody>
      </p:sp>
      <p:sp>
        <p:nvSpPr>
          <p:cNvPr id="584" name="Google Shape;584;p53"/>
          <p:cNvSpPr txBox="1"/>
          <p:nvPr>
            <p:ph idx="5" type="ctrTitle"/>
          </p:nvPr>
        </p:nvSpPr>
        <p:spPr>
          <a:xfrm>
            <a:off x="1572107" y="5013496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Analizar</a:t>
            </a:r>
            <a:endParaRPr sz="800"/>
          </a:p>
        </p:txBody>
      </p:sp>
      <p:cxnSp>
        <p:nvCxnSpPr>
          <p:cNvPr id="585" name="Google Shape;585;p53"/>
          <p:cNvCxnSpPr/>
          <p:nvPr/>
        </p:nvCxnSpPr>
        <p:spPr>
          <a:xfrm rot="10800000">
            <a:off x="-35644" y="4974927"/>
            <a:ext cx="238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86" name="Google Shape;586;p53"/>
          <p:cNvGrpSpPr/>
          <p:nvPr/>
        </p:nvGrpSpPr>
        <p:grpSpPr>
          <a:xfrm>
            <a:off x="1160260" y="4776698"/>
            <a:ext cx="133108" cy="158153"/>
            <a:chOff x="-48233050" y="3569725"/>
            <a:chExt cx="252050" cy="299475"/>
          </a:xfrm>
        </p:grpSpPr>
        <p:sp>
          <p:nvSpPr>
            <p:cNvPr id="587" name="Google Shape;587;p53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3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3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" name="Google Shape;590;p53"/>
          <p:cNvGrpSpPr/>
          <p:nvPr/>
        </p:nvGrpSpPr>
        <p:grpSpPr>
          <a:xfrm>
            <a:off x="377414" y="4776894"/>
            <a:ext cx="158060" cy="157968"/>
            <a:chOff x="-49764975" y="3183375"/>
            <a:chExt cx="299300" cy="299125"/>
          </a:xfrm>
        </p:grpSpPr>
        <p:sp>
          <p:nvSpPr>
            <p:cNvPr id="591" name="Google Shape;591;p53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3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3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3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3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3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3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3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3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" name="Google Shape;600;p53"/>
          <p:cNvGrpSpPr/>
          <p:nvPr/>
        </p:nvGrpSpPr>
        <p:grpSpPr>
          <a:xfrm>
            <a:off x="1917743" y="4778266"/>
            <a:ext cx="158892" cy="158074"/>
            <a:chOff x="-47155575" y="3200500"/>
            <a:chExt cx="300875" cy="299325"/>
          </a:xfrm>
        </p:grpSpPr>
        <p:sp>
          <p:nvSpPr>
            <p:cNvPr id="601" name="Google Shape;601;p53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3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3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3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3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3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4"/>
          <p:cNvSpPr txBox="1"/>
          <p:nvPr>
            <p:ph type="ctrTitle"/>
          </p:nvPr>
        </p:nvSpPr>
        <p:spPr>
          <a:xfrm>
            <a:off x="1964850" y="352850"/>
            <a:ext cx="5214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PoC</a:t>
            </a:r>
            <a:endParaRPr/>
          </a:p>
        </p:txBody>
      </p:sp>
      <p:sp>
        <p:nvSpPr>
          <p:cNvPr id="612" name="Google Shape;612;p54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Motivación y contexto | Problema | Alternativas | Propuesta |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Implementación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Validación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13" name="Google Shape;6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90" y="1825475"/>
            <a:ext cx="3936198" cy="22380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4" name="Google Shape;61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166" y="1493212"/>
            <a:ext cx="4494251" cy="29025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5" name="Google Shape;615;p54"/>
          <p:cNvSpPr txBox="1"/>
          <p:nvPr>
            <p:ph idx="2" type="ctrTitle"/>
          </p:nvPr>
        </p:nvSpPr>
        <p:spPr>
          <a:xfrm>
            <a:off x="31317" y="5013496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PoC</a:t>
            </a:r>
            <a:endParaRPr sz="800"/>
          </a:p>
        </p:txBody>
      </p:sp>
      <p:sp>
        <p:nvSpPr>
          <p:cNvPr id="616" name="Google Shape;616;p54"/>
          <p:cNvSpPr txBox="1"/>
          <p:nvPr>
            <p:ph idx="3" type="ctrTitle"/>
          </p:nvPr>
        </p:nvSpPr>
        <p:spPr>
          <a:xfrm>
            <a:off x="801716" y="5013501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Adaptar</a:t>
            </a:r>
            <a:endParaRPr sz="800"/>
          </a:p>
        </p:txBody>
      </p:sp>
      <p:sp>
        <p:nvSpPr>
          <p:cNvPr id="617" name="Google Shape;617;p54"/>
          <p:cNvSpPr txBox="1"/>
          <p:nvPr>
            <p:ph idx="5" type="ctrTitle"/>
          </p:nvPr>
        </p:nvSpPr>
        <p:spPr>
          <a:xfrm>
            <a:off x="1572107" y="5013496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Analizar</a:t>
            </a:r>
            <a:endParaRPr sz="800"/>
          </a:p>
        </p:txBody>
      </p:sp>
      <p:cxnSp>
        <p:nvCxnSpPr>
          <p:cNvPr id="618" name="Google Shape;618;p54"/>
          <p:cNvCxnSpPr/>
          <p:nvPr/>
        </p:nvCxnSpPr>
        <p:spPr>
          <a:xfrm rot="10800000">
            <a:off x="-35644" y="4974927"/>
            <a:ext cx="238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9" name="Google Shape;619;p54"/>
          <p:cNvGrpSpPr/>
          <p:nvPr/>
        </p:nvGrpSpPr>
        <p:grpSpPr>
          <a:xfrm>
            <a:off x="1160260" y="4776698"/>
            <a:ext cx="133108" cy="158153"/>
            <a:chOff x="-48233050" y="3569725"/>
            <a:chExt cx="252050" cy="299475"/>
          </a:xfrm>
        </p:grpSpPr>
        <p:sp>
          <p:nvSpPr>
            <p:cNvPr id="620" name="Google Shape;620;p54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4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4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54"/>
          <p:cNvGrpSpPr/>
          <p:nvPr/>
        </p:nvGrpSpPr>
        <p:grpSpPr>
          <a:xfrm>
            <a:off x="377414" y="4776894"/>
            <a:ext cx="158060" cy="157968"/>
            <a:chOff x="-49764975" y="3183375"/>
            <a:chExt cx="299300" cy="299125"/>
          </a:xfrm>
        </p:grpSpPr>
        <p:sp>
          <p:nvSpPr>
            <p:cNvPr id="624" name="Google Shape;624;p54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4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4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4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4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4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4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4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4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" name="Google Shape;633;p54"/>
          <p:cNvGrpSpPr/>
          <p:nvPr/>
        </p:nvGrpSpPr>
        <p:grpSpPr>
          <a:xfrm>
            <a:off x="1917743" y="4778266"/>
            <a:ext cx="158892" cy="158074"/>
            <a:chOff x="-47155575" y="3200500"/>
            <a:chExt cx="300875" cy="299325"/>
          </a:xfrm>
        </p:grpSpPr>
        <p:sp>
          <p:nvSpPr>
            <p:cNvPr id="634" name="Google Shape;634;p54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4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4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4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4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4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ctrTitle"/>
          </p:nvPr>
        </p:nvSpPr>
        <p:spPr>
          <a:xfrm flipH="1">
            <a:off x="1147650" y="2854175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MOTIVACIÓN Y CONTEXTO</a:t>
            </a:r>
            <a:endParaRPr/>
          </a:p>
        </p:txBody>
      </p:sp>
      <p:sp>
        <p:nvSpPr>
          <p:cNvPr id="159" name="Google Shape;159;p28"/>
          <p:cNvSpPr txBox="1"/>
          <p:nvPr>
            <p:ph idx="2" type="title"/>
          </p:nvPr>
        </p:nvSpPr>
        <p:spPr>
          <a:xfrm flipH="1">
            <a:off x="1147579" y="18441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60" name="Google Shape;160;p28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8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Creo que blockchain puede mejorar las cosas</a:t>
            </a:r>
            <a:endParaRPr i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5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VALIDACIÓN</a:t>
            </a:r>
            <a:endParaRPr/>
          </a:p>
        </p:txBody>
      </p:sp>
      <p:sp>
        <p:nvSpPr>
          <p:cNvPr id="645" name="Google Shape;645;p55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646" name="Google Shape;646;p55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55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Blockchain no es bala de plata.</a:t>
            </a:r>
            <a:endParaRPr i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6"/>
          <p:cNvSpPr txBox="1"/>
          <p:nvPr>
            <p:ph type="ctrTitle"/>
          </p:nvPr>
        </p:nvSpPr>
        <p:spPr>
          <a:xfrm>
            <a:off x="1964850" y="352850"/>
            <a:ext cx="5214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Propuestas de sistema productivo</a:t>
            </a:r>
            <a:endParaRPr/>
          </a:p>
        </p:txBody>
      </p:sp>
      <p:sp>
        <p:nvSpPr>
          <p:cNvPr id="653" name="Google Shape;653;p56"/>
          <p:cNvSpPr txBox="1"/>
          <p:nvPr>
            <p:ph idx="2" type="ctrTitle"/>
          </p:nvPr>
        </p:nvSpPr>
        <p:spPr>
          <a:xfrm>
            <a:off x="261374" y="1128350"/>
            <a:ext cx="24570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público</a:t>
            </a:r>
            <a:endParaRPr/>
          </a:p>
        </p:txBody>
      </p:sp>
      <p:sp>
        <p:nvSpPr>
          <p:cNvPr id="654" name="Google Shape;654;p56"/>
          <p:cNvSpPr txBox="1"/>
          <p:nvPr>
            <p:ph idx="2" type="ctrTitle"/>
          </p:nvPr>
        </p:nvSpPr>
        <p:spPr>
          <a:xfrm>
            <a:off x="4686724" y="1128350"/>
            <a:ext cx="24570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privado</a:t>
            </a:r>
            <a:endParaRPr/>
          </a:p>
        </p:txBody>
      </p:sp>
      <p:sp>
        <p:nvSpPr>
          <p:cNvPr id="655" name="Google Shape;655;p56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Motivación y contexto | Problema | 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Alternativas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Propuesta | Implementación |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Validación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656" name="Google Shape;6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716" y="1672725"/>
            <a:ext cx="3665409" cy="2884475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7" name="Google Shape;65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75" y="1672727"/>
            <a:ext cx="3623757" cy="2875517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8" name="Google Shape;658;p56"/>
          <p:cNvSpPr txBox="1"/>
          <p:nvPr>
            <p:ph idx="2" type="ctrTitle"/>
          </p:nvPr>
        </p:nvSpPr>
        <p:spPr>
          <a:xfrm>
            <a:off x="31317" y="5013496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PoC</a:t>
            </a:r>
            <a:endParaRPr sz="800"/>
          </a:p>
        </p:txBody>
      </p:sp>
      <p:sp>
        <p:nvSpPr>
          <p:cNvPr id="659" name="Google Shape;659;p56"/>
          <p:cNvSpPr txBox="1"/>
          <p:nvPr>
            <p:ph idx="3" type="ctrTitle"/>
          </p:nvPr>
        </p:nvSpPr>
        <p:spPr>
          <a:xfrm>
            <a:off x="801716" y="5013501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Adaptar</a:t>
            </a:r>
            <a:endParaRPr sz="800"/>
          </a:p>
        </p:txBody>
      </p:sp>
      <p:sp>
        <p:nvSpPr>
          <p:cNvPr id="660" name="Google Shape;660;p56"/>
          <p:cNvSpPr txBox="1"/>
          <p:nvPr>
            <p:ph idx="5" type="ctrTitle"/>
          </p:nvPr>
        </p:nvSpPr>
        <p:spPr>
          <a:xfrm>
            <a:off x="1572107" y="5013496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Analizar</a:t>
            </a:r>
            <a:endParaRPr sz="800"/>
          </a:p>
        </p:txBody>
      </p:sp>
      <p:cxnSp>
        <p:nvCxnSpPr>
          <p:cNvPr id="661" name="Google Shape;661;p56"/>
          <p:cNvCxnSpPr/>
          <p:nvPr/>
        </p:nvCxnSpPr>
        <p:spPr>
          <a:xfrm rot="10800000">
            <a:off x="-35644" y="4974927"/>
            <a:ext cx="238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62" name="Google Shape;662;p56"/>
          <p:cNvGrpSpPr/>
          <p:nvPr/>
        </p:nvGrpSpPr>
        <p:grpSpPr>
          <a:xfrm>
            <a:off x="1160260" y="4776698"/>
            <a:ext cx="133108" cy="158153"/>
            <a:chOff x="-48233050" y="3569725"/>
            <a:chExt cx="252050" cy="299475"/>
          </a:xfrm>
        </p:grpSpPr>
        <p:sp>
          <p:nvSpPr>
            <p:cNvPr id="663" name="Google Shape;663;p56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6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6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56"/>
          <p:cNvGrpSpPr/>
          <p:nvPr/>
        </p:nvGrpSpPr>
        <p:grpSpPr>
          <a:xfrm>
            <a:off x="377414" y="4776894"/>
            <a:ext cx="158060" cy="157968"/>
            <a:chOff x="-49764975" y="3183375"/>
            <a:chExt cx="299300" cy="299125"/>
          </a:xfrm>
        </p:grpSpPr>
        <p:sp>
          <p:nvSpPr>
            <p:cNvPr id="667" name="Google Shape;667;p56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6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6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6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6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6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6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6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6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56"/>
          <p:cNvGrpSpPr/>
          <p:nvPr/>
        </p:nvGrpSpPr>
        <p:grpSpPr>
          <a:xfrm>
            <a:off x="1917743" y="4778266"/>
            <a:ext cx="158892" cy="158074"/>
            <a:chOff x="-47155575" y="3200500"/>
            <a:chExt cx="300875" cy="299325"/>
          </a:xfrm>
        </p:grpSpPr>
        <p:sp>
          <p:nvSpPr>
            <p:cNvPr id="677" name="Google Shape;677;p56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6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6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6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6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6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7"/>
          <p:cNvSpPr txBox="1"/>
          <p:nvPr>
            <p:ph type="ctrTitle"/>
          </p:nvPr>
        </p:nvSpPr>
        <p:spPr>
          <a:xfrm>
            <a:off x="1175575" y="352850"/>
            <a:ext cx="73437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 factores de calidad de las propuestas</a:t>
            </a:r>
            <a:endParaRPr/>
          </a:p>
        </p:txBody>
      </p:sp>
      <p:sp>
        <p:nvSpPr>
          <p:cNvPr id="688" name="Google Shape;688;p57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Motivación y contexto | Problema | Alternativas | Propuesta | Implementación |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Validación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89" name="Google Shape;689;p57"/>
          <p:cNvSpPr txBox="1"/>
          <p:nvPr>
            <p:ph idx="2" type="ctrTitle"/>
          </p:nvPr>
        </p:nvSpPr>
        <p:spPr>
          <a:xfrm>
            <a:off x="31317" y="5013496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PoC</a:t>
            </a:r>
            <a:endParaRPr sz="800"/>
          </a:p>
        </p:txBody>
      </p:sp>
      <p:sp>
        <p:nvSpPr>
          <p:cNvPr id="690" name="Google Shape;690;p57"/>
          <p:cNvSpPr txBox="1"/>
          <p:nvPr>
            <p:ph idx="3" type="ctrTitle"/>
          </p:nvPr>
        </p:nvSpPr>
        <p:spPr>
          <a:xfrm>
            <a:off x="801716" y="5013501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Adaptar</a:t>
            </a:r>
            <a:endParaRPr sz="800"/>
          </a:p>
        </p:txBody>
      </p:sp>
      <p:sp>
        <p:nvSpPr>
          <p:cNvPr id="691" name="Google Shape;691;p57"/>
          <p:cNvSpPr txBox="1"/>
          <p:nvPr>
            <p:ph idx="5" type="ctrTitle"/>
          </p:nvPr>
        </p:nvSpPr>
        <p:spPr>
          <a:xfrm>
            <a:off x="1572107" y="5013496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Analizar</a:t>
            </a:r>
            <a:endParaRPr sz="800"/>
          </a:p>
        </p:txBody>
      </p:sp>
      <p:cxnSp>
        <p:nvCxnSpPr>
          <p:cNvPr id="692" name="Google Shape;692;p57"/>
          <p:cNvCxnSpPr/>
          <p:nvPr/>
        </p:nvCxnSpPr>
        <p:spPr>
          <a:xfrm rot="10800000">
            <a:off x="-35644" y="4974927"/>
            <a:ext cx="238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3" name="Google Shape;693;p57"/>
          <p:cNvGrpSpPr/>
          <p:nvPr/>
        </p:nvGrpSpPr>
        <p:grpSpPr>
          <a:xfrm>
            <a:off x="1160260" y="4776698"/>
            <a:ext cx="133108" cy="158153"/>
            <a:chOff x="-48233050" y="3569725"/>
            <a:chExt cx="252050" cy="299475"/>
          </a:xfrm>
        </p:grpSpPr>
        <p:sp>
          <p:nvSpPr>
            <p:cNvPr id="694" name="Google Shape;694;p57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7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7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57"/>
          <p:cNvGrpSpPr/>
          <p:nvPr/>
        </p:nvGrpSpPr>
        <p:grpSpPr>
          <a:xfrm>
            <a:off x="377414" y="4776894"/>
            <a:ext cx="158060" cy="157968"/>
            <a:chOff x="-49764975" y="3183375"/>
            <a:chExt cx="299300" cy="299125"/>
          </a:xfrm>
        </p:grpSpPr>
        <p:sp>
          <p:nvSpPr>
            <p:cNvPr id="698" name="Google Shape;698;p57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7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7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7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7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7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7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7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7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57"/>
          <p:cNvGrpSpPr/>
          <p:nvPr/>
        </p:nvGrpSpPr>
        <p:grpSpPr>
          <a:xfrm>
            <a:off x="1917743" y="4778266"/>
            <a:ext cx="158892" cy="158074"/>
            <a:chOff x="-47155575" y="3200500"/>
            <a:chExt cx="300875" cy="299325"/>
          </a:xfrm>
        </p:grpSpPr>
        <p:sp>
          <p:nvSpPr>
            <p:cNvPr id="708" name="Google Shape;708;p57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7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7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7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7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7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4" name="Google Shape;714;p57"/>
          <p:cNvSpPr/>
          <p:nvPr/>
        </p:nvSpPr>
        <p:spPr>
          <a:xfrm>
            <a:off x="177335" y="947488"/>
            <a:ext cx="8731500" cy="3757200"/>
          </a:xfrm>
          <a:prstGeom prst="snip2DiagRect">
            <a:avLst>
              <a:gd fmla="val 1825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15" name="Google Shape;715;p57"/>
          <p:cNvGraphicFramePr/>
          <p:nvPr/>
        </p:nvGraphicFramePr>
        <p:xfrm>
          <a:off x="490638" y="947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{4EED7E5D-9306-4213-99F9-215A75CF52E4}</a:tableStyleId>
              </a:tblPr>
              <a:tblGrid>
                <a:gridCol w="1699100"/>
                <a:gridCol w="3002625"/>
                <a:gridCol w="2979975"/>
                <a:gridCol w="402975"/>
              </a:tblGrid>
              <a:tr h="38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PÚBLICO</a:t>
                      </a:r>
                      <a:endParaRPr sz="10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PRIVADO</a:t>
                      </a:r>
                      <a:endParaRPr sz="10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CONFIABILIDAD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Mejora por redundancia en infraestructura.</a:t>
                      </a:r>
                      <a:endParaRPr sz="11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Empeora por protocolo de consenso.</a:t>
                      </a:r>
                      <a:endParaRPr sz="11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Mejora por redundancia de infraestructura.</a:t>
                      </a:r>
                      <a:endParaRPr sz="11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EFICIENCIA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Empeora mucho por tiempos inestables de transacción.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Se mantiene. Existe retardo en tiempo de transacción irrelevante para el caso de uso.</a:t>
                      </a:r>
                      <a:endParaRPr sz="11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INTEGRIDAD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Mejora. La cantidad de nodos que procesan y guardan datos evitan su modificación.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Se mantiene. La arquitectura hace que </a:t>
                      </a:r>
                      <a:endParaRPr sz="11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Conciencity pueda cambiar los datos</a:t>
                      </a:r>
                      <a:endParaRPr sz="11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MANTENIBILIDAD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Empeora. Testing imprescindible - Patrones de desarrollo específicos - Código eficiente - Largo de </a:t>
                      </a:r>
                      <a:endParaRPr sz="11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contrato - </a:t>
                      </a:r>
                      <a:r>
                        <a:rPr lang="en" sz="11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Sistema de monitoreo de transacciones - Fase “State trie” - Poca comunidad</a:t>
                      </a:r>
                      <a:endParaRPr sz="11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4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INTEROPERABILIDAD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Mejora un poco. Transacciones y el estado</a:t>
                      </a:r>
                      <a:endParaRPr sz="11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actual de sistema es público.</a:t>
                      </a:r>
                      <a:endParaRPr sz="11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Se mantiene. Requiere de una API o que la institución tenga un nodo.</a:t>
                      </a:r>
                      <a:endParaRPr sz="11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16" name="Google Shape;716;p57"/>
          <p:cNvSpPr/>
          <p:nvPr/>
        </p:nvSpPr>
        <p:spPr>
          <a:xfrm>
            <a:off x="7896426" y="2264484"/>
            <a:ext cx="166200" cy="166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7" name="Google Shape;717;p57"/>
          <p:cNvCxnSpPr/>
          <p:nvPr/>
        </p:nvCxnSpPr>
        <p:spPr>
          <a:xfrm>
            <a:off x="490650" y="1305775"/>
            <a:ext cx="8425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57"/>
          <p:cNvCxnSpPr/>
          <p:nvPr/>
        </p:nvCxnSpPr>
        <p:spPr>
          <a:xfrm>
            <a:off x="177335" y="3389373"/>
            <a:ext cx="8759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57"/>
          <p:cNvCxnSpPr/>
          <p:nvPr/>
        </p:nvCxnSpPr>
        <p:spPr>
          <a:xfrm>
            <a:off x="177335" y="4020044"/>
            <a:ext cx="8759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57"/>
          <p:cNvCxnSpPr/>
          <p:nvPr/>
        </p:nvCxnSpPr>
        <p:spPr>
          <a:xfrm>
            <a:off x="177335" y="2682048"/>
            <a:ext cx="8759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57"/>
          <p:cNvCxnSpPr/>
          <p:nvPr/>
        </p:nvCxnSpPr>
        <p:spPr>
          <a:xfrm>
            <a:off x="177335" y="2024673"/>
            <a:ext cx="8759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2" name="Google Shape;722;p57"/>
          <p:cNvSpPr/>
          <p:nvPr/>
        </p:nvSpPr>
        <p:spPr>
          <a:xfrm>
            <a:off x="4778351" y="1582125"/>
            <a:ext cx="166200" cy="166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7"/>
          <p:cNvSpPr/>
          <p:nvPr/>
        </p:nvSpPr>
        <p:spPr>
          <a:xfrm>
            <a:off x="4778351" y="2264484"/>
            <a:ext cx="166200" cy="166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7"/>
          <p:cNvSpPr/>
          <p:nvPr/>
        </p:nvSpPr>
        <p:spPr>
          <a:xfrm>
            <a:off x="4778351" y="2952622"/>
            <a:ext cx="166200" cy="1662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7"/>
          <p:cNvSpPr/>
          <p:nvPr/>
        </p:nvSpPr>
        <p:spPr>
          <a:xfrm>
            <a:off x="7896426" y="2952612"/>
            <a:ext cx="166200" cy="166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7"/>
          <p:cNvSpPr/>
          <p:nvPr/>
        </p:nvSpPr>
        <p:spPr>
          <a:xfrm>
            <a:off x="7896426" y="3621612"/>
            <a:ext cx="166200" cy="166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7"/>
          <p:cNvSpPr/>
          <p:nvPr/>
        </p:nvSpPr>
        <p:spPr>
          <a:xfrm>
            <a:off x="4778351" y="4323122"/>
            <a:ext cx="166200" cy="166200"/>
          </a:xfrm>
          <a:prstGeom prst="ellipse">
            <a:avLst/>
          </a:prstGeom>
          <a:gradFill>
            <a:gsLst>
              <a:gs pos="0">
                <a:srgbClr val="F1C232"/>
              </a:gs>
              <a:gs pos="100000">
                <a:srgbClr val="6AA84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7"/>
          <p:cNvSpPr/>
          <p:nvPr/>
        </p:nvSpPr>
        <p:spPr>
          <a:xfrm>
            <a:off x="7896426" y="1582134"/>
            <a:ext cx="166200" cy="1662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7"/>
          <p:cNvSpPr/>
          <p:nvPr/>
        </p:nvSpPr>
        <p:spPr>
          <a:xfrm>
            <a:off x="7896426" y="4323137"/>
            <a:ext cx="166200" cy="166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8"/>
          <p:cNvSpPr txBox="1"/>
          <p:nvPr>
            <p:ph type="ctrTitle"/>
          </p:nvPr>
        </p:nvSpPr>
        <p:spPr>
          <a:xfrm>
            <a:off x="1175575" y="352850"/>
            <a:ext cx="67929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Otros aspectos: costos y explotación de datos</a:t>
            </a:r>
            <a:endParaRPr/>
          </a:p>
        </p:txBody>
      </p:sp>
      <p:sp>
        <p:nvSpPr>
          <p:cNvPr id="735" name="Google Shape;735;p58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Motivación y contexto | Problema | Alternativas | Propuesta | Implementación |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Validación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36" name="Google Shape;736;p58"/>
          <p:cNvSpPr txBox="1"/>
          <p:nvPr>
            <p:ph idx="2" type="ctrTitle"/>
          </p:nvPr>
        </p:nvSpPr>
        <p:spPr>
          <a:xfrm>
            <a:off x="31317" y="5013496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PoC</a:t>
            </a:r>
            <a:endParaRPr sz="800"/>
          </a:p>
        </p:txBody>
      </p:sp>
      <p:sp>
        <p:nvSpPr>
          <p:cNvPr id="737" name="Google Shape;737;p58"/>
          <p:cNvSpPr txBox="1"/>
          <p:nvPr>
            <p:ph idx="3" type="ctrTitle"/>
          </p:nvPr>
        </p:nvSpPr>
        <p:spPr>
          <a:xfrm>
            <a:off x="801716" y="5013501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Adaptar</a:t>
            </a:r>
            <a:endParaRPr sz="800"/>
          </a:p>
        </p:txBody>
      </p:sp>
      <p:sp>
        <p:nvSpPr>
          <p:cNvPr id="738" name="Google Shape;738;p58"/>
          <p:cNvSpPr txBox="1"/>
          <p:nvPr>
            <p:ph idx="5" type="ctrTitle"/>
          </p:nvPr>
        </p:nvSpPr>
        <p:spPr>
          <a:xfrm>
            <a:off x="1572107" y="5013496"/>
            <a:ext cx="850200" cy="2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Analizar</a:t>
            </a:r>
            <a:endParaRPr sz="800"/>
          </a:p>
        </p:txBody>
      </p:sp>
      <p:cxnSp>
        <p:nvCxnSpPr>
          <p:cNvPr id="739" name="Google Shape;739;p58"/>
          <p:cNvCxnSpPr/>
          <p:nvPr/>
        </p:nvCxnSpPr>
        <p:spPr>
          <a:xfrm rot="10800000">
            <a:off x="-35644" y="4974927"/>
            <a:ext cx="238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40" name="Google Shape;740;p58"/>
          <p:cNvGrpSpPr/>
          <p:nvPr/>
        </p:nvGrpSpPr>
        <p:grpSpPr>
          <a:xfrm>
            <a:off x="1160260" y="4776698"/>
            <a:ext cx="133108" cy="158153"/>
            <a:chOff x="-48233050" y="3569725"/>
            <a:chExt cx="252050" cy="299475"/>
          </a:xfrm>
        </p:grpSpPr>
        <p:sp>
          <p:nvSpPr>
            <p:cNvPr id="741" name="Google Shape;741;p58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8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8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58"/>
          <p:cNvGrpSpPr/>
          <p:nvPr/>
        </p:nvGrpSpPr>
        <p:grpSpPr>
          <a:xfrm>
            <a:off x="377414" y="4776894"/>
            <a:ext cx="158060" cy="157968"/>
            <a:chOff x="-49764975" y="3183375"/>
            <a:chExt cx="299300" cy="299125"/>
          </a:xfrm>
        </p:grpSpPr>
        <p:sp>
          <p:nvSpPr>
            <p:cNvPr id="745" name="Google Shape;745;p58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8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8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8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8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8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8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8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8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4" name="Google Shape;754;p58"/>
          <p:cNvGrpSpPr/>
          <p:nvPr/>
        </p:nvGrpSpPr>
        <p:grpSpPr>
          <a:xfrm>
            <a:off x="1917743" y="4778266"/>
            <a:ext cx="158892" cy="158074"/>
            <a:chOff x="-47155575" y="3200500"/>
            <a:chExt cx="300875" cy="299325"/>
          </a:xfrm>
        </p:grpSpPr>
        <p:sp>
          <p:nvSpPr>
            <p:cNvPr id="755" name="Google Shape;755;p58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8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8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8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8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8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1" name="Google Shape;7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75" y="2033013"/>
            <a:ext cx="3486524" cy="14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58"/>
          <p:cNvSpPr txBox="1"/>
          <p:nvPr>
            <p:ph idx="2" type="ctrTitle"/>
          </p:nvPr>
        </p:nvSpPr>
        <p:spPr>
          <a:xfrm>
            <a:off x="261374" y="1128350"/>
            <a:ext cx="24570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Costos</a:t>
            </a:r>
            <a:endParaRPr/>
          </a:p>
        </p:txBody>
      </p:sp>
      <p:sp>
        <p:nvSpPr>
          <p:cNvPr id="763" name="Google Shape;763;p58"/>
          <p:cNvSpPr txBox="1"/>
          <p:nvPr>
            <p:ph idx="2" type="ctrTitle"/>
          </p:nvPr>
        </p:nvSpPr>
        <p:spPr>
          <a:xfrm>
            <a:off x="4686724" y="1128350"/>
            <a:ext cx="24570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Explotación de datos</a:t>
            </a:r>
            <a:endParaRPr/>
          </a:p>
        </p:txBody>
      </p:sp>
      <p:sp>
        <p:nvSpPr>
          <p:cNvPr id="764" name="Google Shape;764;p58"/>
          <p:cNvSpPr txBox="1"/>
          <p:nvPr>
            <p:ph idx="1" type="subTitle"/>
          </p:nvPr>
        </p:nvSpPr>
        <p:spPr>
          <a:xfrm>
            <a:off x="4686725" y="1951503"/>
            <a:ext cx="2958900" cy="1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El ledger solo guarda transacciones y estados actuales.</a:t>
            </a:r>
            <a:endParaRPr b="1" sz="1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Para conocer o comprobar históricos hay que recorrer todo el ledger.</a:t>
            </a:r>
            <a:endParaRPr b="1" sz="1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Uso de infraestructura accesoria: bases de datos que guarden históricos.</a:t>
            </a:r>
            <a:endParaRPr b="1" sz="1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9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770" name="Google Shape;770;p59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cxnSp>
        <p:nvCxnSpPr>
          <p:cNvPr id="771" name="Google Shape;771;p5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9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No sirve para este caso, pero ahora sé para qué sí sirve.</a:t>
            </a:r>
            <a:endParaRPr i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0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Motivación y contexto | 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Problema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Alternativas | Propuesta | Implementación | Validación |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Conclusiones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778" name="Google Shape;778;p60"/>
          <p:cNvSpPr/>
          <p:nvPr/>
        </p:nvSpPr>
        <p:spPr>
          <a:xfrm>
            <a:off x="1759425" y="1436825"/>
            <a:ext cx="5624100" cy="3191400"/>
          </a:xfrm>
          <a:prstGeom prst="snip2DiagRect">
            <a:avLst>
              <a:gd fmla="val 1825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79" name="Google Shape;779;p60"/>
          <p:cNvGraphicFramePr/>
          <p:nvPr/>
        </p:nvGraphicFramePr>
        <p:xfrm>
          <a:off x="2068113" y="143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{4EED7E5D-9306-4213-99F9-215A75CF52E4}</a:tableStyleId>
              </a:tblPr>
              <a:tblGrid>
                <a:gridCol w="1561100"/>
                <a:gridCol w="2575775"/>
              </a:tblGrid>
              <a:tr h="137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PRINCIPAL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Dilucidar si blockchain es una mejor alternativa para registrar el proceso de reciclaje de residuos orgánicos en edificios propuesto por Conciencity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3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SECUNDARIOS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Proponer una arquitectura basada en blockchain que cumpla con los requerimientos de la solución dada por Conciencity.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Conocer los alcances, limitaciones y usos de esta tecnología.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780" name="Google Shape;780;p60"/>
          <p:cNvCxnSpPr/>
          <p:nvPr/>
        </p:nvCxnSpPr>
        <p:spPr>
          <a:xfrm>
            <a:off x="1760653" y="2814475"/>
            <a:ext cx="5630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60"/>
          <p:cNvSpPr/>
          <p:nvPr/>
        </p:nvSpPr>
        <p:spPr>
          <a:xfrm>
            <a:off x="6608326" y="2035872"/>
            <a:ext cx="166200" cy="166200"/>
          </a:xfrm>
          <a:prstGeom prst="ellipse">
            <a:avLst/>
          </a:prstGeom>
          <a:solidFill>
            <a:srgbClr val="7FAF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60"/>
          <p:cNvSpPr/>
          <p:nvPr/>
        </p:nvSpPr>
        <p:spPr>
          <a:xfrm>
            <a:off x="6608326" y="3252872"/>
            <a:ext cx="166200" cy="166200"/>
          </a:xfrm>
          <a:prstGeom prst="ellipse">
            <a:avLst/>
          </a:prstGeom>
          <a:solidFill>
            <a:srgbClr val="7FAF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60"/>
          <p:cNvSpPr/>
          <p:nvPr/>
        </p:nvSpPr>
        <p:spPr>
          <a:xfrm>
            <a:off x="6608326" y="4141247"/>
            <a:ext cx="166200" cy="166200"/>
          </a:xfrm>
          <a:prstGeom prst="ellipse">
            <a:avLst/>
          </a:prstGeom>
          <a:solidFill>
            <a:srgbClr val="7FAF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1"/>
          <p:cNvSpPr txBox="1"/>
          <p:nvPr>
            <p:ph idx="1" type="subTitle"/>
          </p:nvPr>
        </p:nvSpPr>
        <p:spPr>
          <a:xfrm>
            <a:off x="3670681" y="3344260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EXAMEN DE TÍTULO | ING. CIVIL INFORMÁTICO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Ignacio Norambuena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guía: Hernán Astudillo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correferente: Cristián Orellana</a:t>
            </a:r>
            <a:endParaRPr/>
          </a:p>
        </p:txBody>
      </p:sp>
      <p:sp>
        <p:nvSpPr>
          <p:cNvPr id="789" name="Google Shape;789;p61"/>
          <p:cNvSpPr txBox="1"/>
          <p:nvPr>
            <p:ph type="ctrTitle"/>
          </p:nvPr>
        </p:nvSpPr>
        <p:spPr>
          <a:xfrm>
            <a:off x="4761525" y="1082238"/>
            <a:ext cx="32613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BLOCKCHAIN APLICADO A TRAZABILIDAD EN RECICLAJE DE RESIDUOS ORGÁNICOS EN EDIFICIOS</a:t>
            </a:r>
            <a:endParaRPr sz="1800"/>
          </a:p>
        </p:txBody>
      </p:sp>
      <p:cxnSp>
        <p:nvCxnSpPr>
          <p:cNvPr id="790" name="Google Shape;790;p61"/>
          <p:cNvCxnSpPr/>
          <p:nvPr/>
        </p:nvCxnSpPr>
        <p:spPr>
          <a:xfrm>
            <a:off x="7057500" y="2864538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61"/>
          <p:cNvSpPr txBox="1"/>
          <p:nvPr>
            <p:ph idx="4294967295" type="ctrTitle"/>
          </p:nvPr>
        </p:nvSpPr>
        <p:spPr>
          <a:xfrm flipH="1">
            <a:off x="2887125" y="498425"/>
            <a:ext cx="51357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¿CONSULTAS?</a:t>
            </a:r>
            <a:endParaRPr sz="6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2"/>
          <p:cNvSpPr txBox="1"/>
          <p:nvPr>
            <p:ph idx="1" type="subTitle"/>
          </p:nvPr>
        </p:nvSpPr>
        <p:spPr>
          <a:xfrm>
            <a:off x="3670681" y="36557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ING. CIVIL INFORMÁTICO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Ignacio Norambuena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guía: Hernán Astudillo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correferente: Cristián Orellana</a:t>
            </a:r>
            <a:endParaRPr/>
          </a:p>
        </p:txBody>
      </p:sp>
      <p:sp>
        <p:nvSpPr>
          <p:cNvPr id="797" name="Google Shape;797;p6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BLOCKCHAIN APLICADO A TRAZABILIDAD EN RECICLAJE DE RESIDUOS ORGÁNICOS EN EDIFICIOS</a:t>
            </a:r>
            <a:endParaRPr sz="3600"/>
          </a:p>
        </p:txBody>
      </p:sp>
      <p:cxnSp>
        <p:nvCxnSpPr>
          <p:cNvPr id="798" name="Google Shape;798;p62"/>
          <p:cNvCxnSpPr/>
          <p:nvPr/>
        </p:nvCxnSpPr>
        <p:spPr>
          <a:xfrm>
            <a:off x="7057500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Motivación</a:t>
            </a:r>
            <a:endParaRPr/>
          </a:p>
        </p:txBody>
      </p:sp>
      <p:sp>
        <p:nvSpPr>
          <p:cNvPr id="167" name="Google Shape;167;p29"/>
          <p:cNvSpPr/>
          <p:nvPr/>
        </p:nvSpPr>
        <p:spPr>
          <a:xfrm flipH="1" rot="-5400000">
            <a:off x="1568218" y="855213"/>
            <a:ext cx="554100" cy="21480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29"/>
          <p:cNvCxnSpPr/>
          <p:nvPr/>
        </p:nvCxnSpPr>
        <p:spPr>
          <a:xfrm rot="10800000">
            <a:off x="6" y="1956134"/>
            <a:ext cx="199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9"/>
          <p:cNvSpPr txBox="1"/>
          <p:nvPr>
            <p:ph idx="2" type="ctrTitle"/>
          </p:nvPr>
        </p:nvSpPr>
        <p:spPr>
          <a:xfrm>
            <a:off x="989073" y="1781473"/>
            <a:ext cx="1712400" cy="3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INMUTABLE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70" name="Google Shape;170;p29"/>
          <p:cNvSpPr/>
          <p:nvPr/>
        </p:nvSpPr>
        <p:spPr>
          <a:xfrm flipH="1" rot="-5400000">
            <a:off x="1561018" y="2153087"/>
            <a:ext cx="568500" cy="21480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9"/>
          <p:cNvCxnSpPr/>
          <p:nvPr/>
        </p:nvCxnSpPr>
        <p:spPr>
          <a:xfrm rot="10800000">
            <a:off x="6" y="3246809"/>
            <a:ext cx="199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9"/>
          <p:cNvSpPr txBox="1"/>
          <p:nvPr>
            <p:ph idx="2" type="ctrTitle"/>
          </p:nvPr>
        </p:nvSpPr>
        <p:spPr>
          <a:xfrm>
            <a:off x="989073" y="3072148"/>
            <a:ext cx="1712400" cy="3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DISTRIBUIDO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73" name="Google Shape;173;p29"/>
          <p:cNvSpPr/>
          <p:nvPr/>
        </p:nvSpPr>
        <p:spPr>
          <a:xfrm>
            <a:off x="4926850" y="970700"/>
            <a:ext cx="1301400" cy="1301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>
            <p:ph idx="2" type="ctrTitle"/>
          </p:nvPr>
        </p:nvSpPr>
        <p:spPr>
          <a:xfrm>
            <a:off x="5258500" y="1753425"/>
            <a:ext cx="638100" cy="3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Juegos </a:t>
            </a:r>
            <a:endParaRPr sz="1000"/>
          </a:p>
        </p:txBody>
      </p:sp>
      <p:pic>
        <p:nvPicPr>
          <p:cNvPr id="175" name="Google Shape;175;p29"/>
          <p:cNvPicPr preferRelativeResize="0"/>
          <p:nvPr/>
        </p:nvPicPr>
        <p:blipFill rotWithShape="1">
          <a:blip r:embed="rId3">
            <a:alphaModFix/>
          </a:blip>
          <a:srcRect b="38381" l="12308" r="8483" t="30914"/>
          <a:stretch/>
        </p:blipFill>
        <p:spPr>
          <a:xfrm>
            <a:off x="5029750" y="1360975"/>
            <a:ext cx="1095599" cy="34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9"/>
          <p:cNvCxnSpPr/>
          <p:nvPr/>
        </p:nvCxnSpPr>
        <p:spPr>
          <a:xfrm rot="10800000">
            <a:off x="7028102" y="2595221"/>
            <a:ext cx="2115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9"/>
          <p:cNvSpPr/>
          <p:nvPr/>
        </p:nvSpPr>
        <p:spPr>
          <a:xfrm rot="5400000">
            <a:off x="6915522" y="1496850"/>
            <a:ext cx="561000" cy="21498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"/>
          <p:cNvSpPr txBox="1"/>
          <p:nvPr>
            <p:ph idx="3" type="ctrTitle"/>
          </p:nvPr>
        </p:nvSpPr>
        <p:spPr>
          <a:xfrm>
            <a:off x="6394515" y="2420560"/>
            <a:ext cx="1602900" cy="3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TRANSPARENTE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79" name="Google Shape;179;p29"/>
          <p:cNvSpPr/>
          <p:nvPr/>
        </p:nvSpPr>
        <p:spPr>
          <a:xfrm>
            <a:off x="4926850" y="2805375"/>
            <a:ext cx="1602900" cy="1602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904" y="3027614"/>
            <a:ext cx="800790" cy="80079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>
            <p:ph idx="2" type="ctrTitle"/>
          </p:nvPr>
        </p:nvSpPr>
        <p:spPr>
          <a:xfrm>
            <a:off x="4982952" y="3789125"/>
            <a:ext cx="1490700" cy="3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Criptomonedas</a:t>
            </a:r>
            <a:r>
              <a:rPr lang="en"/>
              <a:t> </a:t>
            </a:r>
            <a:endParaRPr/>
          </a:p>
        </p:txBody>
      </p:sp>
      <p:sp>
        <p:nvSpPr>
          <p:cNvPr id="182" name="Google Shape;182;p29"/>
          <p:cNvSpPr/>
          <p:nvPr/>
        </p:nvSpPr>
        <p:spPr>
          <a:xfrm>
            <a:off x="3134215" y="1538388"/>
            <a:ext cx="2362800" cy="2362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1981" y="1812011"/>
            <a:ext cx="1755413" cy="141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>
            <p:ph idx="5" type="ctrTitle"/>
          </p:nvPr>
        </p:nvSpPr>
        <p:spPr>
          <a:xfrm>
            <a:off x="3568513" y="2769750"/>
            <a:ext cx="1602900" cy="4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Gobierno</a:t>
            </a:r>
            <a:endParaRPr/>
          </a:p>
        </p:txBody>
      </p:sp>
      <p:sp>
        <p:nvSpPr>
          <p:cNvPr id="185" name="Google Shape;185;p29"/>
          <p:cNvSpPr/>
          <p:nvPr/>
        </p:nvSpPr>
        <p:spPr>
          <a:xfrm>
            <a:off x="2919275" y="3316600"/>
            <a:ext cx="1415700" cy="1415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2613" y="3611861"/>
            <a:ext cx="1048975" cy="49312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>
            <p:ph idx="2" type="ctrTitle"/>
          </p:nvPr>
        </p:nvSpPr>
        <p:spPr>
          <a:xfrm>
            <a:off x="3055988" y="4202351"/>
            <a:ext cx="1095600" cy="3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Trazabilidad </a:t>
            </a:r>
            <a:endParaRPr sz="1000"/>
          </a:p>
        </p:txBody>
      </p:sp>
      <p:sp>
        <p:nvSpPr>
          <p:cNvPr id="188" name="Google Shape;188;p29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Motivación y contexto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Problema | Alternativas | Propuesta | Implementación | Validación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426" y="1813425"/>
            <a:ext cx="3259124" cy="9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0437" y="3274006"/>
            <a:ext cx="3543100" cy="8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Motivación y contexto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Problema | Alternativas | Propuesta | Implementación | Validación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 rotWithShape="1">
          <a:blip r:embed="rId3">
            <a:alphaModFix/>
          </a:blip>
          <a:srcRect b="0" l="0" r="1487" t="0"/>
          <a:stretch/>
        </p:blipFill>
        <p:spPr>
          <a:xfrm>
            <a:off x="2084363" y="1354400"/>
            <a:ext cx="4975275" cy="35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Motivación y contexto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Problema | Alternativas | Propuesta | Implementación | Validación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00" y="1354400"/>
            <a:ext cx="2095500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2325" y="1354400"/>
            <a:ext cx="5255766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Motivación y contexto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Problema | Alternativas | Propuesta | Implementación | Validación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/>
          </a:p>
        </p:txBody>
      </p:sp>
      <p:sp>
        <p:nvSpPr>
          <p:cNvPr id="217" name="Google Shape;217;p33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18" name="Google Shape;218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33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El sistema tiene falencias. ¿Se pueden mejorar?</a:t>
            </a:r>
            <a:endParaRPr i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del sistema</a:t>
            </a:r>
            <a:endParaRPr/>
          </a:p>
        </p:txBody>
      </p:sp>
      <p:sp>
        <p:nvSpPr>
          <p:cNvPr id="225" name="Google Shape;225;p34"/>
          <p:cNvSpPr txBox="1"/>
          <p:nvPr>
            <p:ph idx="2" type="ctrTitle"/>
          </p:nvPr>
        </p:nvSpPr>
        <p:spPr>
          <a:xfrm>
            <a:off x="261374" y="1128350"/>
            <a:ext cx="48822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base del sistema Conciencity</a:t>
            </a:r>
            <a:endParaRPr/>
          </a:p>
        </p:txBody>
      </p:sp>
      <p:sp>
        <p:nvSpPr>
          <p:cNvPr id="226" name="Google Shape;226;p34"/>
          <p:cNvSpPr/>
          <p:nvPr/>
        </p:nvSpPr>
        <p:spPr>
          <a:xfrm>
            <a:off x="335550" y="1703325"/>
            <a:ext cx="8472900" cy="3040800"/>
          </a:xfrm>
          <a:prstGeom prst="snip2DiagRect">
            <a:avLst>
              <a:gd fmla="val 1825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7" name="Google Shape;227;p34"/>
          <p:cNvGraphicFramePr/>
          <p:nvPr/>
        </p:nvGraphicFramePr>
        <p:xfrm>
          <a:off x="553888" y="1703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{4EED7E5D-9306-4213-99F9-215A75CF52E4}</a:tableStyleId>
              </a:tblPr>
              <a:tblGrid>
                <a:gridCol w="2203775"/>
                <a:gridCol w="5832400"/>
              </a:tblGrid>
              <a:tr h="765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AUDITABLE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 La existencia de stakeholders como la inmobiliaria o auditores hacen necesario un sistema capaz de entregar la historia del mismo.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04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GENERAR CONFIANZA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Debe convencer 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 a todos los stakeholders de que los procesos realizados y resultados obtenidos del sistema corresponden a lo que realmente fue procesado.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1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DISPONIBLE 24/7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 El depósito de desperdicios ocurre a cualquier hora del día. Por otro lado el procesamiento y monitoreo de los mismos ocurre de forma periódica, por lo que los sistemas deben estar siempre en funcionamiento.</a:t>
                      </a:r>
                      <a:endParaRPr sz="120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28" name="Google Shape;228;p34"/>
          <p:cNvCxnSpPr/>
          <p:nvPr/>
        </p:nvCxnSpPr>
        <p:spPr>
          <a:xfrm>
            <a:off x="336588" y="2571750"/>
            <a:ext cx="847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34"/>
          <p:cNvCxnSpPr/>
          <p:nvPr/>
        </p:nvCxnSpPr>
        <p:spPr>
          <a:xfrm>
            <a:off x="336588" y="3584150"/>
            <a:ext cx="8470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34"/>
          <p:cNvSpPr txBox="1"/>
          <p:nvPr/>
        </p:nvSpPr>
        <p:spPr>
          <a:xfrm>
            <a:off x="1276200" y="0"/>
            <a:ext cx="6591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Motivación y contexto | </a:t>
            </a:r>
            <a:r>
              <a:rPr b="1" lang="en" sz="1000">
                <a:latin typeface="Roboto Condensed"/>
                <a:ea typeface="Roboto Condensed"/>
                <a:cs typeface="Roboto Condensed"/>
                <a:sym typeface="Roboto Condensed"/>
              </a:rPr>
              <a:t>Problema</a:t>
            </a:r>
            <a:r>
              <a:rPr lang="en" sz="10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| Alternativas | Propuesta | Implementación | Validación | Conclusiones</a:t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BLOCKCHAIN APLICADO A TRAZABILIDAD EN RECICLAJE DE RESIDUOS ORGÁNICOS EN EDIFICIOS</a:t>
            </a:r>
            <a:endParaRPr sz="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